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13.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256" r:id="rId2"/>
    <p:sldId id="258" r:id="rId3"/>
    <p:sldId id="261" r:id="rId4"/>
    <p:sldId id="262" r:id="rId5"/>
    <p:sldId id="266" r:id="rId6"/>
    <p:sldId id="267" r:id="rId7"/>
    <p:sldId id="259" r:id="rId8"/>
    <p:sldId id="260" r:id="rId9"/>
    <p:sldId id="263" r:id="rId10"/>
    <p:sldId id="264" r:id="rId11"/>
    <p:sldId id="268" r:id="rId12"/>
    <p:sldId id="269" r:id="rId13"/>
    <p:sldId id="270" r:id="rId14"/>
    <p:sldId id="265" r:id="rId15"/>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Gage" userId="7b1fa1fb-5e56-4e12-bb77-6033779b4b37" providerId="ADAL" clId="{C45C0CFE-D0AB-49EE-94EE-D38B2F6546BA}"/>
    <pc:docChg chg="custSel delSld modSld">
      <pc:chgData name="John Gage" userId="7b1fa1fb-5e56-4e12-bb77-6033779b4b37" providerId="ADAL" clId="{C45C0CFE-D0AB-49EE-94EE-D38B2F6546BA}" dt="2022-02-16T15:50:12.666" v="1016" actId="255"/>
      <pc:docMkLst>
        <pc:docMk/>
      </pc:docMkLst>
      <pc:sldChg chg="modSp mod">
        <pc:chgData name="John Gage" userId="7b1fa1fb-5e56-4e12-bb77-6033779b4b37" providerId="ADAL" clId="{C45C0CFE-D0AB-49EE-94EE-D38B2F6546BA}" dt="2022-02-15T21:50:51.834" v="302" actId="27636"/>
        <pc:sldMkLst>
          <pc:docMk/>
          <pc:sldMk cId="1063743509" sldId="256"/>
        </pc:sldMkLst>
        <pc:spChg chg="mod">
          <ac:chgData name="John Gage" userId="7b1fa1fb-5e56-4e12-bb77-6033779b4b37" providerId="ADAL" clId="{C45C0CFE-D0AB-49EE-94EE-D38B2F6546BA}" dt="2022-02-15T21:50:51.834" v="302" actId="27636"/>
          <ac:spMkLst>
            <pc:docMk/>
            <pc:sldMk cId="1063743509" sldId="256"/>
            <ac:spMk id="3" creationId="{89995E11-67AF-4835-826B-F1508DE7A78C}"/>
          </ac:spMkLst>
        </pc:spChg>
      </pc:sldChg>
      <pc:sldChg chg="del">
        <pc:chgData name="John Gage" userId="7b1fa1fb-5e56-4e12-bb77-6033779b4b37" providerId="ADAL" clId="{C45C0CFE-D0AB-49EE-94EE-D38B2F6546BA}" dt="2022-02-15T21:42:26.749" v="9" actId="2696"/>
        <pc:sldMkLst>
          <pc:docMk/>
          <pc:sldMk cId="4013674425" sldId="257"/>
        </pc:sldMkLst>
      </pc:sldChg>
      <pc:sldChg chg="modSp mod">
        <pc:chgData name="John Gage" userId="7b1fa1fb-5e56-4e12-bb77-6033779b4b37" providerId="ADAL" clId="{C45C0CFE-D0AB-49EE-94EE-D38B2F6546BA}" dt="2022-02-15T21:44:53.460" v="23" actId="6549"/>
        <pc:sldMkLst>
          <pc:docMk/>
          <pc:sldMk cId="1521306046" sldId="258"/>
        </pc:sldMkLst>
        <pc:spChg chg="mod">
          <ac:chgData name="John Gage" userId="7b1fa1fb-5e56-4e12-bb77-6033779b4b37" providerId="ADAL" clId="{C45C0CFE-D0AB-49EE-94EE-D38B2F6546BA}" dt="2022-02-15T21:44:53.460" v="23" actId="6549"/>
          <ac:spMkLst>
            <pc:docMk/>
            <pc:sldMk cId="1521306046" sldId="258"/>
            <ac:spMk id="3" creationId="{B3E9ACAF-346B-4DAF-BDCE-86E2CC8266CA}"/>
          </ac:spMkLst>
        </pc:spChg>
      </pc:sldChg>
      <pc:sldChg chg="modSp mod">
        <pc:chgData name="John Gage" userId="7b1fa1fb-5e56-4e12-bb77-6033779b4b37" providerId="ADAL" clId="{C45C0CFE-D0AB-49EE-94EE-D38B2F6546BA}" dt="2022-02-15T21:45:15.834" v="27" actId="6549"/>
        <pc:sldMkLst>
          <pc:docMk/>
          <pc:sldMk cId="115392929" sldId="259"/>
        </pc:sldMkLst>
        <pc:spChg chg="mod">
          <ac:chgData name="John Gage" userId="7b1fa1fb-5e56-4e12-bb77-6033779b4b37" providerId="ADAL" clId="{C45C0CFE-D0AB-49EE-94EE-D38B2F6546BA}" dt="2022-02-15T21:45:15.834" v="27" actId="6549"/>
          <ac:spMkLst>
            <pc:docMk/>
            <pc:sldMk cId="115392929" sldId="259"/>
            <ac:spMk id="3" creationId="{3A11E61A-2C80-4E20-A301-14FAF039C0B3}"/>
          </ac:spMkLst>
        </pc:spChg>
      </pc:sldChg>
      <pc:sldChg chg="modSp mod">
        <pc:chgData name="John Gage" userId="7b1fa1fb-5e56-4e12-bb77-6033779b4b37" providerId="ADAL" clId="{C45C0CFE-D0AB-49EE-94EE-D38B2F6546BA}" dt="2022-02-15T21:46:49.412" v="116" actId="20577"/>
        <pc:sldMkLst>
          <pc:docMk/>
          <pc:sldMk cId="4001380267" sldId="260"/>
        </pc:sldMkLst>
        <pc:spChg chg="mod">
          <ac:chgData name="John Gage" userId="7b1fa1fb-5e56-4e12-bb77-6033779b4b37" providerId="ADAL" clId="{C45C0CFE-D0AB-49EE-94EE-D38B2F6546BA}" dt="2022-02-15T21:46:49.412" v="116" actId="20577"/>
          <ac:spMkLst>
            <pc:docMk/>
            <pc:sldMk cId="4001380267" sldId="260"/>
            <ac:spMk id="2" creationId="{D863B705-4678-4849-B885-B4095AF6B115}"/>
          </ac:spMkLst>
        </pc:spChg>
      </pc:sldChg>
      <pc:sldChg chg="modSp mod">
        <pc:chgData name="John Gage" userId="7b1fa1fb-5e56-4e12-bb77-6033779b4b37" providerId="ADAL" clId="{C45C0CFE-D0AB-49EE-94EE-D38B2F6546BA}" dt="2022-02-16T15:35:05.618" v="307" actId="255"/>
        <pc:sldMkLst>
          <pc:docMk/>
          <pc:sldMk cId="55509770" sldId="261"/>
        </pc:sldMkLst>
        <pc:spChg chg="mod">
          <ac:chgData name="John Gage" userId="7b1fa1fb-5e56-4e12-bb77-6033779b4b37" providerId="ADAL" clId="{C45C0CFE-D0AB-49EE-94EE-D38B2F6546BA}" dt="2022-02-16T15:35:05.618" v="307" actId="255"/>
          <ac:spMkLst>
            <pc:docMk/>
            <pc:sldMk cId="55509770" sldId="261"/>
            <ac:spMk id="3" creationId="{8994E65C-7A96-44DA-B295-059AEDA58604}"/>
          </ac:spMkLst>
        </pc:spChg>
      </pc:sldChg>
      <pc:sldChg chg="modSp mod">
        <pc:chgData name="John Gage" userId="7b1fa1fb-5e56-4e12-bb77-6033779b4b37" providerId="ADAL" clId="{C45C0CFE-D0AB-49EE-94EE-D38B2F6546BA}" dt="2022-02-15T21:45:03.678" v="25" actId="6549"/>
        <pc:sldMkLst>
          <pc:docMk/>
          <pc:sldMk cId="1247553615" sldId="262"/>
        </pc:sldMkLst>
        <pc:spChg chg="mod">
          <ac:chgData name="John Gage" userId="7b1fa1fb-5e56-4e12-bb77-6033779b4b37" providerId="ADAL" clId="{C45C0CFE-D0AB-49EE-94EE-D38B2F6546BA}" dt="2022-02-15T21:45:03.678" v="25" actId="6549"/>
          <ac:spMkLst>
            <pc:docMk/>
            <pc:sldMk cId="1247553615" sldId="262"/>
            <ac:spMk id="3" creationId="{78B8AAA8-3F49-4061-82B4-A91F2B6BBB96}"/>
          </ac:spMkLst>
        </pc:spChg>
      </pc:sldChg>
      <pc:sldChg chg="modSp mod">
        <pc:chgData name="John Gage" userId="7b1fa1fb-5e56-4e12-bb77-6033779b4b37" providerId="ADAL" clId="{C45C0CFE-D0AB-49EE-94EE-D38B2F6546BA}" dt="2022-02-16T15:41:16.453" v="430" actId="20577"/>
        <pc:sldMkLst>
          <pc:docMk/>
          <pc:sldMk cId="1221192244" sldId="263"/>
        </pc:sldMkLst>
        <pc:spChg chg="mod">
          <ac:chgData name="John Gage" userId="7b1fa1fb-5e56-4e12-bb77-6033779b4b37" providerId="ADAL" clId="{C45C0CFE-D0AB-49EE-94EE-D38B2F6546BA}" dt="2022-02-16T15:41:16.453" v="430" actId="20577"/>
          <ac:spMkLst>
            <pc:docMk/>
            <pc:sldMk cId="1221192244" sldId="263"/>
            <ac:spMk id="3" creationId="{307BF4DF-3264-4BE2-985D-35A2BCA68FD0}"/>
          </ac:spMkLst>
        </pc:spChg>
      </pc:sldChg>
      <pc:sldChg chg="modSp mod">
        <pc:chgData name="John Gage" userId="7b1fa1fb-5e56-4e12-bb77-6033779b4b37" providerId="ADAL" clId="{C45C0CFE-D0AB-49EE-94EE-D38B2F6546BA}" dt="2022-02-15T21:43:39.535" v="17" actId="27636"/>
        <pc:sldMkLst>
          <pc:docMk/>
          <pc:sldMk cId="526208663" sldId="265"/>
        </pc:sldMkLst>
        <pc:spChg chg="mod">
          <ac:chgData name="John Gage" userId="7b1fa1fb-5e56-4e12-bb77-6033779b4b37" providerId="ADAL" clId="{C45C0CFE-D0AB-49EE-94EE-D38B2F6546BA}" dt="2022-02-15T21:43:15.818" v="13" actId="255"/>
          <ac:spMkLst>
            <pc:docMk/>
            <pc:sldMk cId="526208663" sldId="265"/>
            <ac:spMk id="4" creationId="{2FD6EA76-A615-44B4-8212-2196E96FFB42}"/>
          </ac:spMkLst>
        </pc:spChg>
        <pc:spChg chg="mod">
          <ac:chgData name="John Gage" userId="7b1fa1fb-5e56-4e12-bb77-6033779b4b37" providerId="ADAL" clId="{C45C0CFE-D0AB-49EE-94EE-D38B2F6546BA}" dt="2022-02-15T21:43:39.535" v="17" actId="27636"/>
          <ac:spMkLst>
            <pc:docMk/>
            <pc:sldMk cId="526208663" sldId="265"/>
            <ac:spMk id="5" creationId="{73CCE5D6-67D1-4C0B-9097-B670BB008B69}"/>
          </ac:spMkLst>
        </pc:spChg>
      </pc:sldChg>
      <pc:sldChg chg="modSp mod">
        <pc:chgData name="John Gage" userId="7b1fa1fb-5e56-4e12-bb77-6033779b4b37" providerId="ADAL" clId="{C45C0CFE-D0AB-49EE-94EE-D38B2F6546BA}" dt="2022-02-16T15:37:49.438" v="346" actId="20577"/>
        <pc:sldMkLst>
          <pc:docMk/>
          <pc:sldMk cId="1416767809" sldId="266"/>
        </pc:sldMkLst>
        <pc:spChg chg="mod">
          <ac:chgData name="John Gage" userId="7b1fa1fb-5e56-4e12-bb77-6033779b4b37" providerId="ADAL" clId="{C45C0CFE-D0AB-49EE-94EE-D38B2F6546BA}" dt="2022-02-16T15:37:49.438" v="346" actId="20577"/>
          <ac:spMkLst>
            <pc:docMk/>
            <pc:sldMk cId="1416767809" sldId="266"/>
            <ac:spMk id="4" creationId="{1315C07E-4DB8-4F46-9576-1E20565C56C1}"/>
          </ac:spMkLst>
        </pc:spChg>
      </pc:sldChg>
      <pc:sldChg chg="modSp mod">
        <pc:chgData name="John Gage" userId="7b1fa1fb-5e56-4e12-bb77-6033779b4b37" providerId="ADAL" clId="{C45C0CFE-D0AB-49EE-94EE-D38B2F6546BA}" dt="2022-02-16T15:38:26.560" v="348" actId="20577"/>
        <pc:sldMkLst>
          <pc:docMk/>
          <pc:sldMk cId="289533263" sldId="267"/>
        </pc:sldMkLst>
        <pc:spChg chg="mod">
          <ac:chgData name="John Gage" userId="7b1fa1fb-5e56-4e12-bb77-6033779b4b37" providerId="ADAL" clId="{C45C0CFE-D0AB-49EE-94EE-D38B2F6546BA}" dt="2022-02-16T15:38:26.560" v="348" actId="20577"/>
          <ac:spMkLst>
            <pc:docMk/>
            <pc:sldMk cId="289533263" sldId="267"/>
            <ac:spMk id="4" creationId="{DB548F3E-AF96-4D42-B26F-4F69EC50C0D5}"/>
          </ac:spMkLst>
        </pc:spChg>
      </pc:sldChg>
      <pc:sldChg chg="modSp mod">
        <pc:chgData name="John Gage" userId="7b1fa1fb-5e56-4e12-bb77-6033779b4b37" providerId="ADAL" clId="{C45C0CFE-D0AB-49EE-94EE-D38B2F6546BA}" dt="2022-02-16T15:44:45.249" v="664" actId="20577"/>
        <pc:sldMkLst>
          <pc:docMk/>
          <pc:sldMk cId="3625951146" sldId="268"/>
        </pc:sldMkLst>
        <pc:spChg chg="mod">
          <ac:chgData name="John Gage" userId="7b1fa1fb-5e56-4e12-bb77-6033779b4b37" providerId="ADAL" clId="{C45C0CFE-D0AB-49EE-94EE-D38B2F6546BA}" dt="2022-02-16T15:44:45.249" v="664" actId="20577"/>
          <ac:spMkLst>
            <pc:docMk/>
            <pc:sldMk cId="3625951146" sldId="268"/>
            <ac:spMk id="3" creationId="{049B1219-66D5-4983-9397-4C15983EFDF8}"/>
          </ac:spMkLst>
        </pc:spChg>
      </pc:sldChg>
      <pc:sldChg chg="modSp mod">
        <pc:chgData name="John Gage" userId="7b1fa1fb-5e56-4e12-bb77-6033779b4b37" providerId="ADAL" clId="{C45C0CFE-D0AB-49EE-94EE-D38B2F6546BA}" dt="2022-02-16T15:47:35.970" v="893" actId="20577"/>
        <pc:sldMkLst>
          <pc:docMk/>
          <pc:sldMk cId="2960611472" sldId="269"/>
        </pc:sldMkLst>
        <pc:spChg chg="mod">
          <ac:chgData name="John Gage" userId="7b1fa1fb-5e56-4e12-bb77-6033779b4b37" providerId="ADAL" clId="{C45C0CFE-D0AB-49EE-94EE-D38B2F6546BA}" dt="2022-02-16T15:47:35.970" v="893" actId="20577"/>
          <ac:spMkLst>
            <pc:docMk/>
            <pc:sldMk cId="2960611472" sldId="269"/>
            <ac:spMk id="3" creationId="{3AAFCF1B-82AA-4EF4-8D84-C3E73D888D79}"/>
          </ac:spMkLst>
        </pc:spChg>
      </pc:sldChg>
      <pc:sldChg chg="modSp mod">
        <pc:chgData name="John Gage" userId="7b1fa1fb-5e56-4e12-bb77-6033779b4b37" providerId="ADAL" clId="{C45C0CFE-D0AB-49EE-94EE-D38B2F6546BA}" dt="2022-02-16T15:50:12.666" v="1016" actId="255"/>
        <pc:sldMkLst>
          <pc:docMk/>
          <pc:sldMk cId="1097159127" sldId="270"/>
        </pc:sldMkLst>
        <pc:spChg chg="mod">
          <ac:chgData name="John Gage" userId="7b1fa1fb-5e56-4e12-bb77-6033779b4b37" providerId="ADAL" clId="{C45C0CFE-D0AB-49EE-94EE-D38B2F6546BA}" dt="2022-02-15T21:41:16.467" v="2" actId="255"/>
          <ac:spMkLst>
            <pc:docMk/>
            <pc:sldMk cId="1097159127" sldId="270"/>
            <ac:spMk id="2" creationId="{714B7420-F626-4265-9137-F0CC02EFCB7A}"/>
          </ac:spMkLst>
        </pc:spChg>
        <pc:spChg chg="mod">
          <ac:chgData name="John Gage" userId="7b1fa1fb-5e56-4e12-bb77-6033779b4b37" providerId="ADAL" clId="{C45C0CFE-D0AB-49EE-94EE-D38B2F6546BA}" dt="2022-02-16T15:50:12.666" v="1016" actId="255"/>
          <ac:spMkLst>
            <pc:docMk/>
            <pc:sldMk cId="1097159127" sldId="270"/>
            <ac:spMk id="3" creationId="{0AB033B0-F272-4A18-B139-E3CD08AD246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7C0C4CDE-0A36-4952-BDE8-20FD9B1F95E0}" type="datetimeFigureOut">
              <a:rPr lang="en-US" smtClean="0"/>
              <a:t>2/16/2022</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EE234BA9-A5ED-4DCB-8A09-A462B554DDD2}" type="slidenum">
              <a:rPr lang="en-US" smtClean="0"/>
              <a:t>‹#›</a:t>
            </a:fld>
            <a:endParaRPr lang="en-US"/>
          </a:p>
        </p:txBody>
      </p:sp>
    </p:spTree>
    <p:extLst>
      <p:ext uri="{BB962C8B-B14F-4D97-AF65-F5344CB8AC3E}">
        <p14:creationId xmlns:p14="http://schemas.microsoft.com/office/powerpoint/2010/main" val="2581635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2366D9A6-EF65-462A-9104-79A135B47F86}" type="datetimeFigureOut">
              <a:rPr lang="en-US" smtClean="0"/>
              <a:t>2/16/2022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2DAC5B8A-1299-418B-948B-6DC46BABC932}" type="slidenum">
              <a:rPr lang="en-US" smtClean="0"/>
              <a:t>‹#›</a:t>
            </a:fld>
            <a:endParaRPr lang="en-US"/>
          </a:p>
        </p:txBody>
      </p:sp>
    </p:spTree>
    <p:extLst>
      <p:ext uri="{BB962C8B-B14F-4D97-AF65-F5344CB8AC3E}">
        <p14:creationId xmlns:p14="http://schemas.microsoft.com/office/powerpoint/2010/main" val="4181365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1</a:t>
            </a:fld>
            <a:endParaRPr lang="en-US"/>
          </a:p>
        </p:txBody>
      </p:sp>
    </p:spTree>
    <p:extLst>
      <p:ext uri="{BB962C8B-B14F-4D97-AF65-F5344CB8AC3E}">
        <p14:creationId xmlns:p14="http://schemas.microsoft.com/office/powerpoint/2010/main" val="39205266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10</a:t>
            </a:fld>
            <a:endParaRPr lang="en-US"/>
          </a:p>
        </p:txBody>
      </p:sp>
    </p:spTree>
    <p:extLst>
      <p:ext uri="{BB962C8B-B14F-4D97-AF65-F5344CB8AC3E}">
        <p14:creationId xmlns:p14="http://schemas.microsoft.com/office/powerpoint/2010/main" val="10334779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11</a:t>
            </a:fld>
            <a:endParaRPr lang="en-US"/>
          </a:p>
        </p:txBody>
      </p:sp>
    </p:spTree>
    <p:extLst>
      <p:ext uri="{BB962C8B-B14F-4D97-AF65-F5344CB8AC3E}">
        <p14:creationId xmlns:p14="http://schemas.microsoft.com/office/powerpoint/2010/main" val="20649131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12</a:t>
            </a:fld>
            <a:endParaRPr lang="en-US"/>
          </a:p>
        </p:txBody>
      </p:sp>
    </p:spTree>
    <p:extLst>
      <p:ext uri="{BB962C8B-B14F-4D97-AF65-F5344CB8AC3E}">
        <p14:creationId xmlns:p14="http://schemas.microsoft.com/office/powerpoint/2010/main" val="2888636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13</a:t>
            </a:fld>
            <a:endParaRPr lang="en-US"/>
          </a:p>
        </p:txBody>
      </p:sp>
    </p:spTree>
    <p:extLst>
      <p:ext uri="{BB962C8B-B14F-4D97-AF65-F5344CB8AC3E}">
        <p14:creationId xmlns:p14="http://schemas.microsoft.com/office/powerpoint/2010/main" val="10660497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14</a:t>
            </a:fld>
            <a:endParaRPr lang="en-US"/>
          </a:p>
        </p:txBody>
      </p:sp>
    </p:spTree>
    <p:extLst>
      <p:ext uri="{BB962C8B-B14F-4D97-AF65-F5344CB8AC3E}">
        <p14:creationId xmlns:p14="http://schemas.microsoft.com/office/powerpoint/2010/main" val="3241305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2</a:t>
            </a:fld>
            <a:endParaRPr lang="en-US"/>
          </a:p>
        </p:txBody>
      </p:sp>
    </p:spTree>
    <p:extLst>
      <p:ext uri="{BB962C8B-B14F-4D97-AF65-F5344CB8AC3E}">
        <p14:creationId xmlns:p14="http://schemas.microsoft.com/office/powerpoint/2010/main" val="4088838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3</a:t>
            </a:fld>
            <a:endParaRPr lang="en-US"/>
          </a:p>
        </p:txBody>
      </p:sp>
    </p:spTree>
    <p:extLst>
      <p:ext uri="{BB962C8B-B14F-4D97-AF65-F5344CB8AC3E}">
        <p14:creationId xmlns:p14="http://schemas.microsoft.com/office/powerpoint/2010/main" val="4138235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4</a:t>
            </a:fld>
            <a:endParaRPr lang="en-US"/>
          </a:p>
        </p:txBody>
      </p:sp>
    </p:spTree>
    <p:extLst>
      <p:ext uri="{BB962C8B-B14F-4D97-AF65-F5344CB8AC3E}">
        <p14:creationId xmlns:p14="http://schemas.microsoft.com/office/powerpoint/2010/main" val="249420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5</a:t>
            </a:fld>
            <a:endParaRPr lang="en-US"/>
          </a:p>
        </p:txBody>
      </p:sp>
    </p:spTree>
    <p:extLst>
      <p:ext uri="{BB962C8B-B14F-4D97-AF65-F5344CB8AC3E}">
        <p14:creationId xmlns:p14="http://schemas.microsoft.com/office/powerpoint/2010/main" val="3873474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6</a:t>
            </a:fld>
            <a:endParaRPr lang="en-US"/>
          </a:p>
        </p:txBody>
      </p:sp>
    </p:spTree>
    <p:extLst>
      <p:ext uri="{BB962C8B-B14F-4D97-AF65-F5344CB8AC3E}">
        <p14:creationId xmlns:p14="http://schemas.microsoft.com/office/powerpoint/2010/main" val="326250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7</a:t>
            </a:fld>
            <a:endParaRPr lang="en-US"/>
          </a:p>
        </p:txBody>
      </p:sp>
    </p:spTree>
    <p:extLst>
      <p:ext uri="{BB962C8B-B14F-4D97-AF65-F5344CB8AC3E}">
        <p14:creationId xmlns:p14="http://schemas.microsoft.com/office/powerpoint/2010/main" val="256154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8</a:t>
            </a:fld>
            <a:endParaRPr lang="en-US"/>
          </a:p>
        </p:txBody>
      </p:sp>
    </p:spTree>
    <p:extLst>
      <p:ext uri="{BB962C8B-B14F-4D97-AF65-F5344CB8AC3E}">
        <p14:creationId xmlns:p14="http://schemas.microsoft.com/office/powerpoint/2010/main" val="1450645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AC5B8A-1299-418B-948B-6DC46BABC932}" type="slidenum">
              <a:rPr lang="en-US" smtClean="0"/>
              <a:t>9</a:t>
            </a:fld>
            <a:endParaRPr lang="en-US"/>
          </a:p>
        </p:txBody>
      </p:sp>
    </p:spTree>
    <p:extLst>
      <p:ext uri="{BB962C8B-B14F-4D97-AF65-F5344CB8AC3E}">
        <p14:creationId xmlns:p14="http://schemas.microsoft.com/office/powerpoint/2010/main" val="2040478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7B30A3-260A-4FCA-8D5C-D5AAC0B3BA09}"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297181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B30A3-260A-4FCA-8D5C-D5AAC0B3BA09}"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78603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3C7B30A3-260A-4FCA-8D5C-D5AAC0B3BA09}" type="datetimeFigureOut">
              <a:rPr lang="en-US" smtClean="0"/>
              <a:t>2/16/2022</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75187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7B30A3-260A-4FCA-8D5C-D5AAC0B3BA09}" type="datetimeFigureOut">
              <a:rPr lang="en-US" smtClean="0"/>
              <a:t>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639610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3C7B30A3-260A-4FCA-8D5C-D5AAC0B3BA09}" type="datetimeFigureOut">
              <a:rPr lang="en-US" smtClean="0"/>
              <a:t>2/16/2022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BD1F566-69CF-4CEA-9F8C-DC3E32975843}" type="slidenum">
              <a:rPr lang="en-US" smtClean="0"/>
              <a:t>‹#›</a:t>
            </a:fld>
            <a:endParaRPr lang="en-US"/>
          </a:p>
        </p:txBody>
      </p:sp>
    </p:spTree>
    <p:extLst>
      <p:ext uri="{BB962C8B-B14F-4D97-AF65-F5344CB8AC3E}">
        <p14:creationId xmlns:p14="http://schemas.microsoft.com/office/powerpoint/2010/main" val="380927443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7B30A3-260A-4FCA-8D5C-D5AAC0B3BA09}"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1522221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7B30A3-260A-4FCA-8D5C-D5AAC0B3BA09}" type="datetimeFigureOut">
              <a:rPr lang="en-US" smtClean="0"/>
              <a:t>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1183322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7B30A3-260A-4FCA-8D5C-D5AAC0B3BA09}" type="datetimeFigureOut">
              <a:rPr lang="en-US" smtClean="0"/>
              <a:t>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2132286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7B30A3-260A-4FCA-8D5C-D5AAC0B3BA09}" type="datetimeFigureOut">
              <a:rPr lang="en-US" smtClean="0"/>
              <a:t>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2908704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7B30A3-260A-4FCA-8D5C-D5AAC0B3BA09}"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101408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7B30A3-260A-4FCA-8D5C-D5AAC0B3BA09}" type="datetimeFigureOut">
              <a:rPr lang="en-US" smtClean="0"/>
              <a:t>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D1F566-69CF-4CEA-9F8C-DC3E32975843}" type="slidenum">
              <a:rPr lang="en-US" smtClean="0"/>
              <a:t>‹#›</a:t>
            </a:fld>
            <a:endParaRPr lang="en-US"/>
          </a:p>
        </p:txBody>
      </p:sp>
    </p:spTree>
    <p:extLst>
      <p:ext uri="{BB962C8B-B14F-4D97-AF65-F5344CB8AC3E}">
        <p14:creationId xmlns:p14="http://schemas.microsoft.com/office/powerpoint/2010/main" val="3674572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3C7B30A3-260A-4FCA-8D5C-D5AAC0B3BA09}" type="datetimeFigureOut">
              <a:rPr lang="en-US" smtClean="0"/>
              <a:t>2/16/2022</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4BD1F566-69CF-4CEA-9F8C-DC3E32975843}" type="slidenum">
              <a:rPr lang="en-US" smtClean="0"/>
              <a:t>‹#›</a:t>
            </a:fld>
            <a:endParaRPr lang="en-US"/>
          </a:p>
        </p:txBody>
      </p:sp>
    </p:spTree>
    <p:extLst>
      <p:ext uri="{BB962C8B-B14F-4D97-AF65-F5344CB8AC3E}">
        <p14:creationId xmlns:p14="http://schemas.microsoft.com/office/powerpoint/2010/main" val="1725834104"/>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jgage@rihca.com"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89995E11-67AF-4835-826B-F1508DE7A78C}"/>
              </a:ext>
            </a:extLst>
          </p:cNvPr>
          <p:cNvSpPr>
            <a:spLocks noGrp="1"/>
          </p:cNvSpPr>
          <p:nvPr>
            <p:ph type="subTitle" idx="1"/>
          </p:nvPr>
        </p:nvSpPr>
        <p:spPr>
          <a:xfrm>
            <a:off x="1895912" y="4253217"/>
            <a:ext cx="8585168" cy="2533475"/>
          </a:xfrm>
        </p:spPr>
        <p:txBody>
          <a:bodyPr>
            <a:normAutofit/>
          </a:bodyPr>
          <a:lstStyle/>
          <a:p>
            <a:pPr marL="0" marR="0" algn="ctr">
              <a:lnSpc>
                <a:spcPct val="107000"/>
              </a:lnSpc>
              <a:spcBef>
                <a:spcPts val="0"/>
              </a:spcBef>
              <a:spcAft>
                <a:spcPts val="800"/>
              </a:spcAft>
            </a:pPr>
            <a:r>
              <a:rPr lang="en-US" sz="2400" b="1" dirty="0">
                <a:effectLst/>
                <a:latin typeface="Garamond" panose="02020404030301010803" pitchFamily="18" charset="0"/>
                <a:ea typeface="Calibri" panose="020F0502020204030204" pitchFamily="34" charset="0"/>
                <a:cs typeface="Times New Roman" panose="02020603050405020304" pitchFamily="18" charset="0"/>
              </a:rPr>
              <a:t>Special Legislative Commission Regarding the Efficient and</a:t>
            </a:r>
          </a:p>
          <a:p>
            <a:pPr marL="0" marR="0" algn="ctr">
              <a:lnSpc>
                <a:spcPct val="107000"/>
              </a:lnSpc>
              <a:spcBef>
                <a:spcPts val="0"/>
              </a:spcBef>
              <a:spcAft>
                <a:spcPts val="800"/>
              </a:spcAft>
            </a:pPr>
            <a:r>
              <a:rPr lang="en-US" sz="2400" b="1" dirty="0">
                <a:effectLst/>
                <a:latin typeface="Garamond" panose="02020404030301010803" pitchFamily="18" charset="0"/>
                <a:ea typeface="Calibri" panose="020F0502020204030204" pitchFamily="34" charset="0"/>
                <a:cs typeface="Times New Roman" panose="02020603050405020304" pitchFamily="18" charset="0"/>
              </a:rPr>
              <a:t>Effective Administration of Health and Human Services</a:t>
            </a:r>
          </a:p>
          <a:p>
            <a:pPr marL="0" marR="0" algn="ctr">
              <a:lnSpc>
                <a:spcPct val="107000"/>
              </a:lnSpc>
              <a:spcBef>
                <a:spcPts val="0"/>
              </a:spcBef>
              <a:spcAft>
                <a:spcPts val="800"/>
              </a:spcAft>
            </a:pPr>
            <a:r>
              <a:rPr lang="en-US" sz="2400" b="1" dirty="0">
                <a:effectLst/>
                <a:latin typeface="Garamond" panose="02020404030301010803" pitchFamily="18" charset="0"/>
                <a:ea typeface="Calibri" panose="020F0502020204030204" pitchFamily="34" charset="0"/>
                <a:cs typeface="Times New Roman" panose="02020603050405020304" pitchFamily="18" charset="0"/>
              </a:rPr>
              <a:t>In the State of Rhode Island</a:t>
            </a:r>
          </a:p>
          <a:p>
            <a:pPr marL="0" marR="0" algn="ctr">
              <a:lnSpc>
                <a:spcPct val="107000"/>
              </a:lnSpc>
              <a:spcBef>
                <a:spcPts val="0"/>
              </a:spcBef>
              <a:spcAft>
                <a:spcPts val="800"/>
              </a:spcAft>
            </a:pPr>
            <a:endParaRPr lang="en-US" sz="1000" b="1" dirty="0">
              <a:effectLst/>
              <a:latin typeface="Garamond" panose="02020404030301010803"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b="1" dirty="0">
                <a:effectLst/>
                <a:latin typeface="Garamond" panose="02020404030301010803" pitchFamily="18" charset="0"/>
                <a:ea typeface="Calibri" panose="020F0502020204030204" pitchFamily="34" charset="0"/>
                <a:cs typeface="Times New Roman" panose="02020603050405020304" pitchFamily="18" charset="0"/>
              </a:rPr>
              <a:t>John E. Gage, MBA, NHA – President &amp; CEO</a:t>
            </a:r>
          </a:p>
          <a:p>
            <a:pPr marL="0" marR="0" algn="ctr">
              <a:lnSpc>
                <a:spcPct val="107000"/>
              </a:lnSpc>
              <a:spcBef>
                <a:spcPts val="0"/>
              </a:spcBef>
              <a:spcAft>
                <a:spcPts val="800"/>
              </a:spcAft>
            </a:pPr>
            <a:r>
              <a:rPr lang="en-US" sz="1800" b="1" dirty="0">
                <a:latin typeface="Garamond" panose="02020404030301010803" pitchFamily="18" charset="0"/>
                <a:ea typeface="Calibri" panose="020F0502020204030204" pitchFamily="34" charset="0"/>
                <a:cs typeface="Times New Roman" panose="02020603050405020304" pitchFamily="18" charset="0"/>
              </a:rPr>
              <a:t>February 16, 2022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 xmlns:a16="http://schemas.microsoft.com/office/drawing/2014/main" id="{1E4294B5-F0D1-4D80-930B-8EE8BEE615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5786" y="2139518"/>
            <a:ext cx="9258796" cy="1831019"/>
          </a:xfrm>
          <a:prstGeom prst="rect">
            <a:avLst/>
          </a:prstGeom>
        </p:spPr>
      </p:pic>
    </p:spTree>
    <p:extLst>
      <p:ext uri="{BB962C8B-B14F-4D97-AF65-F5344CB8AC3E}">
        <p14:creationId xmlns:p14="http://schemas.microsoft.com/office/powerpoint/2010/main" val="1063743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BA59CF-FF47-49D6-8234-3D49E4813C75}"/>
              </a:ext>
            </a:extLst>
          </p:cNvPr>
          <p:cNvSpPr>
            <a:spLocks noGrp="1"/>
          </p:cNvSpPr>
          <p:nvPr>
            <p:ph type="title"/>
          </p:nvPr>
        </p:nvSpPr>
        <p:spPr/>
        <p:txBody>
          <a:bodyPr>
            <a:normAutofit/>
          </a:bodyPr>
          <a:lstStyle/>
          <a:p>
            <a:pPr algn="ctr"/>
            <a:r>
              <a:rPr lang="en-US" sz="3200" b="1" dirty="0">
                <a:effectLst/>
                <a:latin typeface="Garamond" panose="02020404030301010803" pitchFamily="18" charset="0"/>
                <a:ea typeface="Calibri" panose="020F0502020204030204" pitchFamily="34" charset="0"/>
                <a:cs typeface="Times New Roman" panose="02020603050405020304" pitchFamily="18" charset="0"/>
              </a:rPr>
              <a:t>Impact of Covid-19 on Nursing Homes</a:t>
            </a:r>
            <a:r>
              <a:rPr lang="en-US" sz="3200" dirty="0">
                <a:effectLst/>
                <a:latin typeface="Garamond" panose="02020404030301010803" pitchFamily="18" charset="0"/>
                <a:ea typeface="Calibri" panose="020F0502020204030204" pitchFamily="34" charset="0"/>
                <a:cs typeface="Times New Roman" panose="02020603050405020304" pitchFamily="18" charset="0"/>
              </a:rPr>
              <a:t/>
            </a:r>
            <a:br>
              <a:rPr lang="en-US" sz="3200" dirty="0">
                <a:effectLst/>
                <a:latin typeface="Garamond" panose="02020404030301010803" pitchFamily="18" charset="0"/>
                <a:ea typeface="Calibri" panose="020F0502020204030204" pitchFamily="34" charset="0"/>
                <a:cs typeface="Times New Roman" panose="02020603050405020304" pitchFamily="18" charset="0"/>
              </a:rPr>
            </a:br>
            <a:r>
              <a:rPr lang="en-US" sz="3200" b="1" dirty="0">
                <a:effectLst/>
                <a:latin typeface="Garamond" panose="02020404030301010803" pitchFamily="18" charset="0"/>
                <a:ea typeface="Calibri" panose="020F0502020204030204" pitchFamily="34" charset="0"/>
                <a:cs typeface="Times New Roman" panose="02020603050405020304" pitchFamily="18" charset="0"/>
              </a:rPr>
              <a:t>Staffing Crisis</a:t>
            </a:r>
            <a:endParaRPr lang="en-US" sz="3200" dirty="0"/>
          </a:p>
        </p:txBody>
      </p:sp>
      <p:sp>
        <p:nvSpPr>
          <p:cNvPr id="3" name="Content Placeholder 2">
            <a:extLst>
              <a:ext uri="{FF2B5EF4-FFF2-40B4-BE49-F238E27FC236}">
                <a16:creationId xmlns="" xmlns:a16="http://schemas.microsoft.com/office/drawing/2014/main" id="{BB1418B3-BA6D-4233-AD70-823609350002}"/>
              </a:ext>
            </a:extLst>
          </p:cNvPr>
          <p:cNvSpPr>
            <a:spLocks noGrp="1"/>
          </p:cNvSpPr>
          <p:nvPr>
            <p:ph idx="1"/>
          </p:nvPr>
        </p:nvSpPr>
        <p:spPr/>
        <p:txBody>
          <a:bodyPr/>
          <a:lstStyle/>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Staffing has been dramatically impacted by COVID-19</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November 2021 vacancy rates for Nursing Home positions was 20%</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1,920 Open Positions – 1,501 of which were clinical positions (RNs/LPNs/CNAs)</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Vaccine mandate forced 400 +/- staff from RI nursing homes</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Additional staff have left because of exhaustion, other career options, etc.</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RIDOH estimates that the Minimum Staffing Mandate that was to have taken effect on January 1, 2022 would require a minimum of 475 additional staff at an estimated cost of $21.3 million in the first year of implementation.</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Staffing mandate provided just $2.5 million in new reimbursement in year 1.  (0.5% add-on scheduled for 10/1/2021 has yet to be implemented)</a:t>
            </a:r>
          </a:p>
          <a:p>
            <a:pPr marL="1143000" marR="0" lvl="2" indent="-228600">
              <a:lnSpc>
                <a:spcPct val="107000"/>
              </a:lnSpc>
              <a:spcBef>
                <a:spcPts val="0"/>
              </a:spcBef>
              <a:spcAft>
                <a:spcPts val="80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Unfunded mandate of $18.8 million in year 1 and will grow to $47 million/year in year 2 and beyond.</a:t>
            </a:r>
          </a:p>
          <a:p>
            <a:endParaRPr lang="en-US" dirty="0"/>
          </a:p>
        </p:txBody>
      </p:sp>
    </p:spTree>
    <p:extLst>
      <p:ext uri="{BB962C8B-B14F-4D97-AF65-F5344CB8AC3E}">
        <p14:creationId xmlns:p14="http://schemas.microsoft.com/office/powerpoint/2010/main" val="2583935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CF5FB0-3A8E-4B2C-B08E-65BDC960AD40}"/>
              </a:ext>
            </a:extLst>
          </p:cNvPr>
          <p:cNvSpPr>
            <a:spLocks noGrp="1"/>
          </p:cNvSpPr>
          <p:nvPr>
            <p:ph type="title"/>
          </p:nvPr>
        </p:nvSpPr>
        <p:spPr/>
        <p:txBody>
          <a:bodyPr>
            <a:normAutofit/>
          </a:bodyPr>
          <a:lstStyle/>
          <a:p>
            <a:pPr algn="ctr"/>
            <a:r>
              <a:rPr lang="en-US" sz="3200" b="1" dirty="0">
                <a:effectLst/>
                <a:latin typeface="Garamond" panose="02020404030301010803" pitchFamily="18" charset="0"/>
                <a:ea typeface="Calibri" panose="020F0502020204030204" pitchFamily="34" charset="0"/>
                <a:cs typeface="Times New Roman" panose="02020603050405020304" pitchFamily="18" charset="0"/>
              </a:rPr>
              <a:t>Previous Covid-19 Relief Funding</a:t>
            </a:r>
            <a:br>
              <a:rPr lang="en-US" sz="3200" b="1" dirty="0">
                <a:effectLst/>
                <a:latin typeface="Garamond" panose="02020404030301010803" pitchFamily="18" charset="0"/>
                <a:ea typeface="Calibri" panose="020F0502020204030204" pitchFamily="34" charset="0"/>
                <a:cs typeface="Times New Roman" panose="02020603050405020304" pitchFamily="18" charset="0"/>
              </a:rPr>
            </a:br>
            <a:r>
              <a:rPr lang="en-US" sz="3200" b="1" dirty="0">
                <a:effectLst/>
                <a:latin typeface="Garamond" panose="02020404030301010803" pitchFamily="18" charset="0"/>
                <a:ea typeface="Calibri" panose="020F0502020204030204" pitchFamily="34" charset="0"/>
                <a:cs typeface="Times New Roman" panose="02020603050405020304" pitchFamily="18" charset="0"/>
              </a:rPr>
              <a:t>for RI Nursing Homes</a:t>
            </a:r>
            <a:endParaRPr lang="en-US" sz="3200" dirty="0"/>
          </a:p>
        </p:txBody>
      </p:sp>
      <p:sp>
        <p:nvSpPr>
          <p:cNvPr id="3" name="Content Placeholder 2">
            <a:extLst>
              <a:ext uri="{FF2B5EF4-FFF2-40B4-BE49-F238E27FC236}">
                <a16:creationId xmlns="" xmlns:a16="http://schemas.microsoft.com/office/drawing/2014/main" id="{049B1219-66D5-4983-9397-4C15983EFDF8}"/>
              </a:ext>
            </a:extLst>
          </p:cNvPr>
          <p:cNvSpPr>
            <a:spLocks noGrp="1"/>
          </p:cNvSpPr>
          <p:nvPr>
            <p:ph idx="1"/>
          </p:nvPr>
        </p:nvSpPr>
        <p:spPr/>
        <p:txBody>
          <a:bodyPr>
            <a:normAutofit lnSpcReduction="10000"/>
          </a:bodyPr>
          <a:lstStyle/>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Medicaid funding during the Covid-19 pandemic has been limited to </a:t>
            </a:r>
            <a:r>
              <a:rPr lang="en-US" sz="2400" dirty="0" err="1">
                <a:effectLst/>
                <a:latin typeface="Garamond" panose="02020404030301010803" pitchFamily="18" charset="0"/>
                <a:ea typeface="Calibri" panose="020F0502020204030204" pitchFamily="34" charset="0"/>
                <a:cs typeface="Times New Roman" panose="02020603050405020304" pitchFamily="18" charset="0"/>
              </a:rPr>
              <a:t>aone</a:t>
            </a:r>
            <a:r>
              <a:rPr lang="en-US" sz="2400" dirty="0">
                <a:effectLst/>
                <a:latin typeface="Garamond" panose="02020404030301010803" pitchFamily="18" charset="0"/>
                <a:ea typeface="Calibri" panose="020F0502020204030204" pitchFamily="34" charset="0"/>
                <a:cs typeface="Times New Roman" panose="02020603050405020304" pitchFamily="18" charset="0"/>
              </a:rPr>
              <a:t>-time 10% rate add-on for just 3 months – 4/1/2020 – 6/30/2020.</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Many other States have provided enhanced rates for a much more extended time throughout this Public Health Emergency.</a:t>
            </a:r>
          </a:p>
          <a:p>
            <a:pPr marL="742950" marR="0" lvl="1" indent="-285750">
              <a:lnSpc>
                <a:spcPct val="107000"/>
              </a:lnSpc>
              <a:spcBef>
                <a:spcPts val="0"/>
              </a:spcBef>
              <a:spcAft>
                <a:spcPts val="80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COVID relief monies for nursing homes in RI, to date, have been one-time allocations of Federal monies through the CARES Act ($7 million) and Federal Provider Relief Funds.</a:t>
            </a:r>
          </a:p>
          <a:p>
            <a:pPr marL="742950" marR="0" lvl="1" indent="-285750">
              <a:lnSpc>
                <a:spcPct val="107000"/>
              </a:lnSpc>
              <a:spcBef>
                <a:spcPts val="0"/>
              </a:spcBef>
              <a:spcAft>
                <a:spcPts val="800"/>
              </a:spcAft>
              <a:buFont typeface="Courier New" panose="02070309020205020404" pitchFamily="49" charset="0"/>
              <a:buChar char="o"/>
            </a:pPr>
            <a:r>
              <a:rPr lang="en-US" sz="2400" dirty="0">
                <a:latin typeface="Garamond" panose="02020404030301010803" pitchFamily="18" charset="0"/>
                <a:ea typeface="Calibri" panose="020F0502020204030204" pitchFamily="34" charset="0"/>
                <a:cs typeface="Times New Roman" panose="02020603050405020304" pitchFamily="18" charset="0"/>
              </a:rPr>
              <a:t>These o</a:t>
            </a:r>
            <a:r>
              <a:rPr lang="en-US" sz="2400" dirty="0">
                <a:effectLst/>
                <a:latin typeface="Garamond" panose="02020404030301010803" pitchFamily="18" charset="0"/>
                <a:ea typeface="Calibri" panose="020F0502020204030204" pitchFamily="34" charset="0"/>
                <a:cs typeface="Times New Roman" panose="02020603050405020304" pitchFamily="18" charset="0"/>
              </a:rPr>
              <a:t>ne-time payments have certainly helped to bridge operations for a finite period, but what is needed is a sustainable funding stream to enable facilities to make meaningful pay rate changes that will enable nursing homes to compete in the current labor market.</a:t>
            </a:r>
          </a:p>
        </p:txBody>
      </p:sp>
    </p:spTree>
    <p:extLst>
      <p:ext uri="{BB962C8B-B14F-4D97-AF65-F5344CB8AC3E}">
        <p14:creationId xmlns:p14="http://schemas.microsoft.com/office/powerpoint/2010/main" val="3625951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9ED719-732F-406D-88AC-E859A017F79C}"/>
              </a:ext>
            </a:extLst>
          </p:cNvPr>
          <p:cNvSpPr>
            <a:spLocks noGrp="1"/>
          </p:cNvSpPr>
          <p:nvPr>
            <p:ph type="title"/>
          </p:nvPr>
        </p:nvSpPr>
        <p:spPr/>
        <p:txBody>
          <a:bodyPr>
            <a:normAutofit/>
          </a:bodyPr>
          <a:lstStyle/>
          <a:p>
            <a:pPr algn="ctr"/>
            <a:r>
              <a:rPr lang="en-US" b="1" dirty="0">
                <a:effectLst/>
                <a:latin typeface="Garamond" panose="02020404030301010803" pitchFamily="18" charset="0"/>
                <a:ea typeface="Calibri" panose="020F0502020204030204" pitchFamily="34" charset="0"/>
                <a:cs typeface="Times New Roman" panose="02020603050405020304" pitchFamily="18" charset="0"/>
              </a:rPr>
              <a:t>RIHCA’s Proposals for EOHHS</a:t>
            </a:r>
            <a:br>
              <a:rPr lang="en-US" b="1" dirty="0">
                <a:effectLst/>
                <a:latin typeface="Garamond" panose="02020404030301010803" pitchFamily="18" charset="0"/>
                <a:ea typeface="Calibri" panose="020F0502020204030204" pitchFamily="34" charset="0"/>
                <a:cs typeface="Times New Roman" panose="02020603050405020304" pitchFamily="18" charset="0"/>
              </a:rPr>
            </a:br>
            <a:r>
              <a:rPr lang="en-US" b="1" dirty="0">
                <a:effectLst/>
                <a:latin typeface="Garamond" panose="02020404030301010803" pitchFamily="18" charset="0"/>
                <a:ea typeface="Calibri" panose="020F0502020204030204" pitchFamily="34" charset="0"/>
                <a:cs typeface="Times New Roman" panose="02020603050405020304" pitchFamily="18" charset="0"/>
              </a:rPr>
              <a:t>to Make Effective Changes</a:t>
            </a:r>
            <a:endParaRPr lang="en-US" dirty="0"/>
          </a:p>
        </p:txBody>
      </p:sp>
      <p:sp>
        <p:nvSpPr>
          <p:cNvPr id="3" name="Content Placeholder 2">
            <a:extLst>
              <a:ext uri="{FF2B5EF4-FFF2-40B4-BE49-F238E27FC236}">
                <a16:creationId xmlns="" xmlns:a16="http://schemas.microsoft.com/office/drawing/2014/main" id="{3AAFCF1B-82AA-4EF4-8D84-C3E73D888D79}"/>
              </a:ext>
            </a:extLst>
          </p:cNvPr>
          <p:cNvSpPr>
            <a:spLocks noGrp="1"/>
          </p:cNvSpPr>
          <p:nvPr>
            <p:ph idx="1"/>
          </p:nvPr>
        </p:nvSpPr>
        <p:spPr/>
        <p:txBody>
          <a:bodyPr>
            <a:normAutofit fontScale="92500"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In the short-term, RIHCA proposes that EOHHS/Medicaid conduct an immediate review of the most recently available annual Medicaid Cost Report Data to determine the actual reimbursement shortfall and then work with the legislature and the nursing homes on a plan to close th</a:t>
            </a:r>
            <a:r>
              <a:rPr lang="en-US" sz="2000" dirty="0">
                <a:latin typeface="Garamond" panose="02020404030301010803" pitchFamily="18" charset="0"/>
                <a:ea typeface="Calibri" panose="020F0502020204030204" pitchFamily="34" charset="0"/>
                <a:cs typeface="Times New Roman" panose="02020603050405020304" pitchFamily="18" charset="0"/>
              </a:rPr>
              <a:t>e gap</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What is needed is a Re-Array of Allowable Costs and a Re-Basing of the Price-Based Reimbursement model.</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In the longer-term, RIHCA Proposes that EOHHS partner with RI’s nursing homes, together with the Governor and Legislature to ensure that nursing homes are reimbursed </a:t>
            </a:r>
            <a:r>
              <a:rPr lang="en-US" sz="2000" dirty="0">
                <a:latin typeface="Garamond" panose="02020404030301010803" pitchFamily="18" charset="0"/>
                <a:ea typeface="Calibri" panose="020F0502020204030204" pitchFamily="34" charset="0"/>
                <a:cs typeface="Times New Roman" panose="02020603050405020304" pitchFamily="18" charset="0"/>
              </a:rPr>
              <a:t>in accordance with applicable</a:t>
            </a:r>
            <a:r>
              <a:rPr lang="en-US" sz="2000" dirty="0">
                <a:effectLst/>
                <a:latin typeface="Garamond" panose="02020404030301010803" pitchFamily="18" charset="0"/>
                <a:ea typeface="Calibri" panose="020F0502020204030204" pitchFamily="34" charset="0"/>
                <a:cs typeface="Times New Roman" panose="02020603050405020304" pitchFamily="18" charset="0"/>
              </a:rPr>
              <a:t> Statutes and the Principles of Reimbursement.</a:t>
            </a:r>
          </a:p>
          <a:p>
            <a:pPr marL="342900" marR="0" lvl="0" indent="-342900">
              <a:lnSpc>
                <a:spcPct val="107000"/>
              </a:lnSpc>
              <a:spcBef>
                <a:spcPts val="0"/>
              </a:spcBef>
              <a:spcAft>
                <a:spcPts val="0"/>
              </a:spcAft>
              <a:buFont typeface="Symbol" panose="05050102010706020507" pitchFamily="18" charset="2"/>
              <a:buChar char=""/>
            </a:pPr>
            <a:r>
              <a:rPr lang="en-US" sz="2000" dirty="0">
                <a:latin typeface="Garamond" panose="02020404030301010803" pitchFamily="18" charset="0"/>
                <a:ea typeface="Calibri" panose="020F0502020204030204" pitchFamily="34" charset="0"/>
                <a:cs typeface="Times New Roman" panose="02020603050405020304" pitchFamily="18" charset="0"/>
              </a:rPr>
              <a:t>RI</a:t>
            </a:r>
            <a:r>
              <a:rPr lang="en-US" sz="2000" dirty="0">
                <a:effectLst/>
                <a:latin typeface="Garamond" panose="02020404030301010803" pitchFamily="18" charset="0"/>
                <a:ea typeface="Calibri" panose="020F0502020204030204" pitchFamily="34" charset="0"/>
                <a:cs typeface="Times New Roman" panose="02020603050405020304" pitchFamily="18" charset="0"/>
              </a:rPr>
              <a:t> demographics show that the 85+ population will double over the next 15 years.</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All components of the LTC continuum will be over-run – home care, assisted living and nursing homes.</a:t>
            </a:r>
          </a:p>
          <a:p>
            <a:pPr marL="742950" marR="0" lvl="1" indent="-285750">
              <a:lnSpc>
                <a:spcPct val="107000"/>
              </a:lnSpc>
              <a:spcBef>
                <a:spcPts val="0"/>
              </a:spcBef>
              <a:spcAft>
                <a:spcPts val="80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It is essential that we work collaboratively (EOHHS/State Government/Providers) to ensure the current and long-term viability of all aspects of the long-term care continuum, including nursing homes</a:t>
            </a:r>
            <a:r>
              <a:rPr lang="en-US" sz="1100" dirty="0">
                <a:effectLst/>
                <a:latin typeface="Garamond" panose="02020404030301010803" pitchFamily="18" charset="0"/>
                <a:ea typeface="Calibri" panose="020F0502020204030204" pitchFamily="34" charset="0"/>
                <a:cs typeface="Times New Roman" panose="02020603050405020304" pitchFamily="18"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60611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4B7420-F626-4265-9137-F0CC02EFCB7A}"/>
              </a:ext>
            </a:extLst>
          </p:cNvPr>
          <p:cNvSpPr>
            <a:spLocks noGrp="1"/>
          </p:cNvSpPr>
          <p:nvPr>
            <p:ph type="title"/>
          </p:nvPr>
        </p:nvSpPr>
        <p:spPr/>
        <p:txBody>
          <a:bodyPr>
            <a:normAutofit/>
          </a:bodyPr>
          <a:lstStyle/>
          <a:p>
            <a:pPr algn="ctr">
              <a:lnSpc>
                <a:spcPct val="107000"/>
              </a:lnSpc>
              <a:spcBef>
                <a:spcPts val="0"/>
              </a:spcBef>
              <a:spcAft>
                <a:spcPts val="800"/>
              </a:spcAft>
            </a:pPr>
            <a:r>
              <a:rPr lang="en-US" b="1" dirty="0">
                <a:effectLst/>
                <a:latin typeface="Garamond" panose="02020404030301010803" pitchFamily="18" charset="0"/>
                <a:ea typeface="Calibri" panose="020F0502020204030204" pitchFamily="34" charset="0"/>
                <a:cs typeface="Times New Roman" panose="02020603050405020304" pitchFamily="18" charset="0"/>
              </a:rPr>
              <a:t>RIHCA – Additional Areas of Concern re: EOHHS</a:t>
            </a:r>
            <a:endParaRPr lang="en-US" dirty="0">
              <a:latin typeface="Garamond" panose="02020404030301010803" pitchFamily="18" charset="0"/>
            </a:endParaRPr>
          </a:p>
        </p:txBody>
      </p:sp>
      <p:sp>
        <p:nvSpPr>
          <p:cNvPr id="3" name="Content Placeholder 2">
            <a:extLst>
              <a:ext uri="{FF2B5EF4-FFF2-40B4-BE49-F238E27FC236}">
                <a16:creationId xmlns="" xmlns:a16="http://schemas.microsoft.com/office/drawing/2014/main" id="{0AB033B0-F272-4A18-B139-E3CD08AD2467}"/>
              </a:ext>
            </a:extLst>
          </p:cNvPr>
          <p:cNvSpPr>
            <a:spLocks noGrp="1"/>
          </p:cNvSpPr>
          <p:nvPr>
            <p:ph idx="1"/>
          </p:nvPr>
        </p:nvSpPr>
        <p:spPr/>
        <p:txBody>
          <a:bodyPr>
            <a:noAutofit/>
          </a:bodyPr>
          <a:lstStyle/>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Capitated contract with MTM, Inc. for Medicaid transportation services needs to be cancelled, and a new contract established with a suitable vendor that will truly be able to meet the needs of Medicaid Beneficiaries in RI</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Critical ambulance shortage must be addressed for those residents with a Certificate of Medical Necessity for the use of a stretcher/ambulance services – returning from the hospital, dialysis trips, etc.</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EOHHS needs to relent on its renewed efforts to “Passively Enroll” LTC Nursing Home Resident Medicaid Beneficiaries into NHPRI’s Unity Plan</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No savings to State as was the case with NHPRI several years ago</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NHPRI receives Administrative Fees for “Case Managing” LTC nursing home residents while they require no case management, per se</a:t>
            </a:r>
          </a:p>
          <a:p>
            <a:pPr marL="742950" marR="0" lvl="1" indent="-285750">
              <a:lnSpc>
                <a:spcPct val="107000"/>
              </a:lnSpc>
              <a:spcBef>
                <a:spcPts val="0"/>
              </a:spcBef>
              <a:spcAft>
                <a:spcPts val="80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NHPRI Rates of reimbursement are even lower than traditional Medicaid and Medicare</a:t>
            </a:r>
          </a:p>
        </p:txBody>
      </p:sp>
    </p:spTree>
    <p:extLst>
      <p:ext uri="{BB962C8B-B14F-4D97-AF65-F5344CB8AC3E}">
        <p14:creationId xmlns:p14="http://schemas.microsoft.com/office/powerpoint/2010/main" val="1097159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2FD6EA76-A615-44B4-8212-2196E96FFB42}"/>
              </a:ext>
            </a:extLst>
          </p:cNvPr>
          <p:cNvSpPr>
            <a:spLocks noGrp="1"/>
          </p:cNvSpPr>
          <p:nvPr>
            <p:ph type="ctrTitle"/>
          </p:nvPr>
        </p:nvSpPr>
        <p:spPr/>
        <p:txBody>
          <a:bodyPr>
            <a:normAutofit/>
          </a:bodyPr>
          <a:lstStyle/>
          <a:p>
            <a:r>
              <a:rPr lang="en-US" sz="6600" b="1" dirty="0">
                <a:effectLst/>
                <a:latin typeface="Garamond" panose="02020404030301010803" pitchFamily="18" charset="0"/>
                <a:ea typeface="Calibri" panose="020F0502020204030204" pitchFamily="34" charset="0"/>
                <a:cs typeface="Times New Roman" panose="02020603050405020304" pitchFamily="18" charset="0"/>
              </a:rPr>
              <a:t>Thank You!</a:t>
            </a:r>
            <a:endParaRPr lang="en-US" sz="6600" dirty="0"/>
          </a:p>
        </p:txBody>
      </p:sp>
      <p:sp>
        <p:nvSpPr>
          <p:cNvPr id="5" name="Subtitle 4">
            <a:extLst>
              <a:ext uri="{FF2B5EF4-FFF2-40B4-BE49-F238E27FC236}">
                <a16:creationId xmlns="" xmlns:a16="http://schemas.microsoft.com/office/drawing/2014/main" id="{73CCE5D6-67D1-4C0B-9097-B670BB008B69}"/>
              </a:ext>
            </a:extLst>
          </p:cNvPr>
          <p:cNvSpPr>
            <a:spLocks noGrp="1"/>
          </p:cNvSpPr>
          <p:nvPr>
            <p:ph type="subTitle" idx="1"/>
          </p:nvPr>
        </p:nvSpPr>
        <p:spPr>
          <a:xfrm>
            <a:off x="1524000" y="3996250"/>
            <a:ext cx="9144000" cy="2429717"/>
          </a:xfrm>
        </p:spPr>
        <p:txBody>
          <a:bodyPr>
            <a:normAutofit lnSpcReduction="10000"/>
          </a:bodyPr>
          <a:lstStyle/>
          <a:p>
            <a:pPr marL="0" marR="0" algn="ctr">
              <a:lnSpc>
                <a:spcPct val="107000"/>
              </a:lnSpc>
              <a:spcBef>
                <a:spcPts val="0"/>
              </a:spcBef>
              <a:spcAft>
                <a:spcPts val="800"/>
              </a:spcAft>
            </a:pPr>
            <a:r>
              <a:rPr lang="en-US" sz="1800" dirty="0">
                <a:effectLst/>
                <a:latin typeface="Garamond" panose="02020404030301010803" pitchFamily="18" charset="0"/>
                <a:ea typeface="Calibri" panose="020F0502020204030204" pitchFamily="34" charset="0"/>
                <a:cs typeface="Times New Roman" panose="02020603050405020304" pitchFamily="18" charset="0"/>
              </a:rPr>
              <a:t>John E. Gage, MBA, NHA – President and CEO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dirty="0">
                <a:effectLst/>
                <a:latin typeface="Garamond" panose="02020404030301010803" pitchFamily="18" charset="0"/>
                <a:ea typeface="Calibri" panose="020F0502020204030204" pitchFamily="34" charset="0"/>
                <a:cs typeface="Times New Roman" panose="02020603050405020304" pitchFamily="18" charset="0"/>
              </a:rPr>
              <a:t>Rhode Island Health Care Association (RIHCA)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dirty="0">
                <a:effectLst/>
                <a:latin typeface="Garamond" panose="02020404030301010803" pitchFamily="18" charset="0"/>
                <a:ea typeface="Calibri" panose="020F0502020204030204" pitchFamily="34" charset="0"/>
                <a:cs typeface="Times New Roman" panose="02020603050405020304" pitchFamily="18" charset="0"/>
              </a:rPr>
              <a:t>57 Kilvert Street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dirty="0">
                <a:effectLst/>
                <a:latin typeface="Garamond" panose="02020404030301010803" pitchFamily="18" charset="0"/>
                <a:ea typeface="Calibri" panose="020F0502020204030204" pitchFamily="34" charset="0"/>
                <a:cs typeface="Times New Roman" panose="02020603050405020304" pitchFamily="18" charset="0"/>
              </a:rPr>
              <a:t>Warwick, RI  02886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dirty="0">
                <a:effectLst/>
                <a:latin typeface="Garamond" panose="02020404030301010803" pitchFamily="18" charset="0"/>
                <a:ea typeface="Calibri" panose="020F0502020204030204" pitchFamily="34" charset="0"/>
                <a:cs typeface="Times New Roman" panose="02020603050405020304" pitchFamily="18" charset="0"/>
              </a:rPr>
              <a:t>401-732-9333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1800" u="sng" dirty="0">
                <a:solidFill>
                  <a:srgbClr val="0563C1"/>
                </a:solidFill>
                <a:effectLst/>
                <a:latin typeface="Garamond" panose="02020404030301010803" pitchFamily="18" charset="0"/>
                <a:ea typeface="Calibri" panose="020F0502020204030204" pitchFamily="34" charset="0"/>
                <a:cs typeface="Times New Roman" panose="02020603050405020304" pitchFamily="18" charset="0"/>
                <a:hlinkClick r:id="rId3"/>
              </a:rPr>
              <a:t>jgage@rihca.com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26208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F3C1209-8053-40E0-8ABE-4A9174079D3E}"/>
              </a:ext>
            </a:extLst>
          </p:cNvPr>
          <p:cNvSpPr>
            <a:spLocks noGrp="1"/>
          </p:cNvSpPr>
          <p:nvPr>
            <p:ph type="title"/>
          </p:nvPr>
        </p:nvSpPr>
        <p:spPr/>
        <p:txBody>
          <a:bodyPr>
            <a:normAutofit/>
          </a:bodyPr>
          <a:lstStyle/>
          <a:p>
            <a:pPr algn="ctr"/>
            <a:r>
              <a:rPr lang="en-US" sz="4800" b="1" dirty="0">
                <a:effectLst/>
                <a:latin typeface="Garamond" panose="02020404030301010803" pitchFamily="18" charset="0"/>
                <a:ea typeface="Calibri" panose="020F0502020204030204" pitchFamily="34" charset="0"/>
                <a:cs typeface="Times New Roman" panose="02020603050405020304" pitchFamily="18" charset="0"/>
              </a:rPr>
              <a:t>EOHHS</a:t>
            </a:r>
            <a:endParaRPr lang="en-US" sz="4800" dirty="0"/>
          </a:p>
        </p:txBody>
      </p:sp>
      <p:sp>
        <p:nvSpPr>
          <p:cNvPr id="3" name="Content Placeholder 2">
            <a:extLst>
              <a:ext uri="{FF2B5EF4-FFF2-40B4-BE49-F238E27FC236}">
                <a16:creationId xmlns="" xmlns:a16="http://schemas.microsoft.com/office/drawing/2014/main" id="{B3E9ACAF-346B-4DAF-BDCE-86E2CC8266CA}"/>
              </a:ext>
            </a:extLst>
          </p:cNvPr>
          <p:cNvSpPr>
            <a:spLocks noGrp="1"/>
          </p:cNvSpPr>
          <p:nvPr>
            <p:ph idx="1"/>
          </p:nvPr>
        </p:nvSpPr>
        <p:spPr/>
        <p:txBody>
          <a:bodyPr>
            <a:normAutofit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Created by the Rhode Island General Assembly in 2006</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Agency to serve as the umbrella organization for RI’s healthcare and social services agencies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RIDOH</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DHS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OHA</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VETS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DCYF</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BHDDH</a:t>
            </a:r>
          </a:p>
          <a:p>
            <a:pPr marL="342900" marR="0" lvl="0" indent="-342900">
              <a:lnSpc>
                <a:spcPct val="107000"/>
              </a:lnSpc>
              <a:spcBef>
                <a:spcPts val="0"/>
              </a:spcBef>
              <a:spcAft>
                <a:spcPts val="80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Agency also designated as the single State agency to administer the Medicaid program in RI.</a:t>
            </a:r>
            <a:endParaRPr lang="en-US" dirty="0"/>
          </a:p>
        </p:txBody>
      </p:sp>
    </p:spTree>
    <p:extLst>
      <p:ext uri="{BB962C8B-B14F-4D97-AF65-F5344CB8AC3E}">
        <p14:creationId xmlns:p14="http://schemas.microsoft.com/office/powerpoint/2010/main" val="152130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A002817-698D-4A00-B253-F9883B95A7C4}"/>
              </a:ext>
            </a:extLst>
          </p:cNvPr>
          <p:cNvSpPr>
            <a:spLocks noGrp="1"/>
          </p:cNvSpPr>
          <p:nvPr>
            <p:ph type="title"/>
          </p:nvPr>
        </p:nvSpPr>
        <p:spPr/>
        <p:txBody>
          <a:bodyPr>
            <a:normAutofit/>
          </a:bodyPr>
          <a:lstStyle/>
          <a:p>
            <a:pPr algn="ctr"/>
            <a:r>
              <a:rPr lang="en-US" sz="4800" b="1" dirty="0">
                <a:effectLst/>
                <a:latin typeface="Garamond" panose="02020404030301010803" pitchFamily="18" charset="0"/>
                <a:ea typeface="Calibri" panose="020F0502020204030204" pitchFamily="34" charset="0"/>
                <a:cs typeface="Times New Roman" panose="02020603050405020304" pitchFamily="18" charset="0"/>
              </a:rPr>
              <a:t>EOHHS (Continued)</a:t>
            </a:r>
            <a:endParaRPr lang="en-US" sz="4800" dirty="0"/>
          </a:p>
        </p:txBody>
      </p:sp>
      <p:sp>
        <p:nvSpPr>
          <p:cNvPr id="3" name="Content Placeholder 2">
            <a:extLst>
              <a:ext uri="{FF2B5EF4-FFF2-40B4-BE49-F238E27FC236}">
                <a16:creationId xmlns="" xmlns:a16="http://schemas.microsoft.com/office/drawing/2014/main" id="{8994E65C-7A96-44DA-B295-059AEDA58604}"/>
              </a:ext>
            </a:extLst>
          </p:cNvPr>
          <p:cNvSpPr>
            <a:spLocks noGrp="1"/>
          </p:cNvSpPr>
          <p:nvPr>
            <p:ph idx="1"/>
          </p:nvPr>
        </p:nvSpPr>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Agency Mission – “Assure access to high quality and cost-effective services that foster the health, safety, and independence of all Rhode Islanders.”</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Agency Vision, Values &amp; Priorities include the following:</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Allocates public resources responsibly to ensure that all Rhode Islanders have the opportunity for a better future.</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Assures service quality, program integrity and system accountability.</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Fosters partnerships with providers, between the department and with the community.</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Provides responsible financial stewardship.</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Preserves and improves access to quality, cost-effective healthcare.</a:t>
            </a:r>
            <a:endParaRPr lang="en-US" sz="2400" dirty="0"/>
          </a:p>
        </p:txBody>
      </p:sp>
    </p:spTree>
    <p:extLst>
      <p:ext uri="{BB962C8B-B14F-4D97-AF65-F5344CB8AC3E}">
        <p14:creationId xmlns:p14="http://schemas.microsoft.com/office/powerpoint/2010/main" val="55509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CFF4D6B-753C-403C-B47B-5ADB7ABEF71F}"/>
              </a:ext>
            </a:extLst>
          </p:cNvPr>
          <p:cNvSpPr>
            <a:spLocks noGrp="1"/>
          </p:cNvSpPr>
          <p:nvPr>
            <p:ph type="title"/>
          </p:nvPr>
        </p:nvSpPr>
        <p:spPr/>
        <p:txBody>
          <a:bodyPr>
            <a:normAutofit/>
          </a:bodyPr>
          <a:lstStyle/>
          <a:p>
            <a:r>
              <a:rPr lang="en-US" sz="4400" b="1" dirty="0">
                <a:effectLst/>
                <a:latin typeface="Garamond" panose="02020404030301010803" pitchFamily="18" charset="0"/>
                <a:ea typeface="Calibri" panose="020F0502020204030204" pitchFamily="34" charset="0"/>
                <a:cs typeface="Times New Roman" panose="02020603050405020304" pitchFamily="18" charset="0"/>
              </a:rPr>
              <a:t>RIHCA’s Perspective on EOHHS</a:t>
            </a:r>
            <a:endParaRPr lang="en-US" sz="4400" dirty="0"/>
          </a:p>
        </p:txBody>
      </p:sp>
      <p:sp>
        <p:nvSpPr>
          <p:cNvPr id="3" name="Content Placeholder 2">
            <a:extLst>
              <a:ext uri="{FF2B5EF4-FFF2-40B4-BE49-F238E27FC236}">
                <a16:creationId xmlns="" xmlns:a16="http://schemas.microsoft.com/office/drawing/2014/main" id="{78B8AAA8-3F49-4061-82B4-A91F2B6BBB96}"/>
              </a:ext>
            </a:extLst>
          </p:cNvPr>
          <p:cNvSpPr>
            <a:spLocks noGrp="1"/>
          </p:cNvSpPr>
          <p:nvPr>
            <p:ph idx="1"/>
          </p:nvPr>
        </p:nvSpPr>
        <p:spPr/>
        <p:txBody>
          <a:bodyPr>
            <a:normAutofit fontScale="92500"/>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EOHHS has not treated RI’s nursing facilities as partners.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No real partnership exists.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Medicaid program has chronically underfunded nursing homes since the 2013 implementation of the price-based system of reimbursement.</a:t>
            </a:r>
          </a:p>
          <a:p>
            <a:pPr marL="731520" marR="0" indent="0">
              <a:lnSpc>
                <a:spcPct val="107000"/>
              </a:lnSpc>
              <a:spcBef>
                <a:spcPts val="0"/>
              </a:spcBef>
              <a:spcAft>
                <a:spcPts val="0"/>
              </a:spcAft>
              <a:buNone/>
            </a:pPr>
            <a:r>
              <a:rPr lang="en-US" sz="2400" dirty="0">
                <a:effectLst/>
                <a:latin typeface="Garamond" panose="02020404030301010803"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EOHHS has not assured access to high quality and cost-effective services.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Nursing homes are limiting admissions as a direct result of their inability to compete for staff in the current unprecedented and growing workforce shortage.</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Vaccine mandates and the Minimum Staffing Statute passed last year are exacerbating this problem.</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Nursing homes are closing – four just since the start of the Covid-19 pandemic.</a:t>
            </a:r>
          </a:p>
          <a:p>
            <a:endParaRPr lang="en-US" dirty="0"/>
          </a:p>
        </p:txBody>
      </p:sp>
    </p:spTree>
    <p:extLst>
      <p:ext uri="{BB962C8B-B14F-4D97-AF65-F5344CB8AC3E}">
        <p14:creationId xmlns:p14="http://schemas.microsoft.com/office/powerpoint/2010/main" val="1247553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9A260E7-26C0-43B5-8FF1-492755D8A45A}"/>
              </a:ext>
            </a:extLst>
          </p:cNvPr>
          <p:cNvSpPr>
            <a:spLocks noGrp="1"/>
          </p:cNvSpPr>
          <p:nvPr>
            <p:ph type="title"/>
          </p:nvPr>
        </p:nvSpPr>
        <p:spPr/>
        <p:txBody>
          <a:bodyPr>
            <a:normAutofit/>
          </a:bodyPr>
          <a:lstStyle/>
          <a:p>
            <a:pPr algn="ctr"/>
            <a:r>
              <a:rPr lang="en-US" b="1" dirty="0">
                <a:effectLst/>
                <a:latin typeface="Garamond" panose="02020404030301010803" pitchFamily="18" charset="0"/>
                <a:ea typeface="Calibri" panose="020F0502020204030204" pitchFamily="34" charset="0"/>
                <a:cs typeface="Times New Roman" panose="02020603050405020304" pitchFamily="18" charset="0"/>
              </a:rPr>
              <a:t>RIHCA’s Perspective on EOHHS</a:t>
            </a:r>
            <a:br>
              <a:rPr lang="en-US" b="1" dirty="0">
                <a:effectLst/>
                <a:latin typeface="Garamond" panose="02020404030301010803" pitchFamily="18" charset="0"/>
                <a:ea typeface="Calibri" panose="020F0502020204030204" pitchFamily="34" charset="0"/>
                <a:cs typeface="Times New Roman" panose="02020603050405020304" pitchFamily="18" charset="0"/>
              </a:rPr>
            </a:br>
            <a:r>
              <a:rPr lang="en-US" b="1" dirty="0">
                <a:effectLst/>
                <a:latin typeface="Garamond" panose="02020404030301010803" pitchFamily="18" charset="0"/>
                <a:ea typeface="Calibri" panose="020F0502020204030204" pitchFamily="34" charset="0"/>
                <a:cs typeface="Times New Roman" panose="02020603050405020304" pitchFamily="18" charset="0"/>
              </a:rPr>
              <a:t>(Continued)</a:t>
            </a:r>
            <a:endParaRPr lang="en-US" dirty="0"/>
          </a:p>
        </p:txBody>
      </p:sp>
      <p:sp>
        <p:nvSpPr>
          <p:cNvPr id="4" name="Content Placeholder 3">
            <a:extLst>
              <a:ext uri="{FF2B5EF4-FFF2-40B4-BE49-F238E27FC236}">
                <a16:creationId xmlns="" xmlns:a16="http://schemas.microsoft.com/office/drawing/2014/main" id="{1315C07E-4DB8-4F46-9576-1E20565C56C1}"/>
              </a:ext>
            </a:extLst>
          </p:cNvPr>
          <p:cNvSpPr>
            <a:spLocks noGrp="1"/>
          </p:cNvSpPr>
          <p:nvPr>
            <p:ph sz="half" idx="1"/>
          </p:nvPr>
        </p:nvSpPr>
        <p:spPr>
          <a:xfrm>
            <a:off x="1198570" y="2088859"/>
            <a:ext cx="10302735" cy="4179394"/>
          </a:xfrm>
        </p:spPr>
        <p:txBody>
          <a:bodyPr>
            <a:normAutofit fontScale="92500" lnSpcReduction="20000"/>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EOHHS has not effectively managed the Medicaid program – across the healthcare continuum, but in a manner that disproportionately impacts nursing homes.</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Nearly 75% of nursing home residents in RI are dependent on Medicaid to cover their cost of care.</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Current Medicaid rates to nursing homes are based on 2011 actual allowable costs that were audited and then became the base “price” for Medicaid reimbursement to nursing homes in 2013.</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Based on the Statute that established the Price-Based reimbursement model (Section 40-8-19) and the resulting Principles of Reimbursement, Medicaid was required to inflate the rates annually by the CMS SNF Market Basket Index and to conduct a rate review in FY 2016 and every 3 years thereafter to determine if the cost components used to establish the base rates were still appropriate.</a:t>
            </a:r>
          </a:p>
          <a:p>
            <a:pPr marL="742950" marR="0" lvl="1" indent="-285750">
              <a:lnSpc>
                <a:spcPct val="107000"/>
              </a:lnSpc>
              <a:spcBef>
                <a:spcPts val="0"/>
              </a:spcBef>
              <a:spcAft>
                <a:spcPts val="80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EOHHS has not complied with either of these requirements.</a:t>
            </a:r>
            <a:endParaRPr lang="en-US" dirty="0"/>
          </a:p>
        </p:txBody>
      </p:sp>
    </p:spTree>
    <p:extLst>
      <p:ext uri="{BB962C8B-B14F-4D97-AF65-F5344CB8AC3E}">
        <p14:creationId xmlns:p14="http://schemas.microsoft.com/office/powerpoint/2010/main" val="1416767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D2EAFB-464C-4AC7-AE78-7314E371D1E7}"/>
              </a:ext>
            </a:extLst>
          </p:cNvPr>
          <p:cNvSpPr>
            <a:spLocks noGrp="1"/>
          </p:cNvSpPr>
          <p:nvPr>
            <p:ph type="title"/>
          </p:nvPr>
        </p:nvSpPr>
        <p:spPr/>
        <p:txBody>
          <a:bodyPr/>
          <a:lstStyle/>
          <a:p>
            <a:pPr algn="ctr"/>
            <a:r>
              <a:rPr lang="en-US" b="1" dirty="0">
                <a:effectLst/>
                <a:latin typeface="Garamond" panose="02020404030301010803" pitchFamily="18" charset="0"/>
                <a:ea typeface="Calibri" panose="020F0502020204030204" pitchFamily="34" charset="0"/>
                <a:cs typeface="Times New Roman" panose="02020603050405020304" pitchFamily="18" charset="0"/>
              </a:rPr>
              <a:t>RIHCA’s Perspective on EOHHS</a:t>
            </a:r>
            <a:br>
              <a:rPr lang="en-US" b="1" dirty="0">
                <a:effectLst/>
                <a:latin typeface="Garamond" panose="02020404030301010803" pitchFamily="18" charset="0"/>
                <a:ea typeface="Calibri" panose="020F0502020204030204" pitchFamily="34" charset="0"/>
                <a:cs typeface="Times New Roman" panose="02020603050405020304" pitchFamily="18" charset="0"/>
              </a:rPr>
            </a:br>
            <a:r>
              <a:rPr lang="en-US" b="1" dirty="0">
                <a:effectLst/>
                <a:latin typeface="Garamond" panose="02020404030301010803" pitchFamily="18" charset="0"/>
                <a:ea typeface="Calibri" panose="020F0502020204030204" pitchFamily="34" charset="0"/>
                <a:cs typeface="Times New Roman" panose="02020603050405020304" pitchFamily="18" charset="0"/>
              </a:rPr>
              <a:t>(Continued)</a:t>
            </a:r>
            <a:endParaRPr lang="en-US" dirty="0"/>
          </a:p>
        </p:txBody>
      </p:sp>
      <p:sp>
        <p:nvSpPr>
          <p:cNvPr id="4" name="Content Placeholder 3">
            <a:extLst>
              <a:ext uri="{FF2B5EF4-FFF2-40B4-BE49-F238E27FC236}">
                <a16:creationId xmlns="" xmlns:a16="http://schemas.microsoft.com/office/drawing/2014/main" id="{DB548F3E-AF96-4D42-B26F-4F69EC50C0D5}"/>
              </a:ext>
            </a:extLst>
          </p:cNvPr>
          <p:cNvSpPr>
            <a:spLocks noGrp="1"/>
          </p:cNvSpPr>
          <p:nvPr>
            <p:ph idx="1"/>
          </p:nvPr>
        </p:nvSpPr>
        <p:spPr/>
        <p:txBody>
          <a:bodyPr/>
          <a:lstStyle/>
          <a:p>
            <a:r>
              <a:rPr lang="en-US" sz="2400" dirty="0">
                <a:effectLst/>
                <a:latin typeface="Garamond" panose="02020404030301010803" pitchFamily="18" charset="0"/>
                <a:ea typeface="Calibri" panose="020F0502020204030204" pitchFamily="34" charset="0"/>
                <a:cs typeface="Times New Roman" panose="02020603050405020304" pitchFamily="18" charset="0"/>
              </a:rPr>
              <a:t>EOHHS has only applied the Annual Inflation Index as required in Statue and the Principles of Reimbursement in 2 of the past 10 years since the implementation of the Price-Based reimbursement methodology.</a:t>
            </a:r>
          </a:p>
          <a:p>
            <a:pPr marL="0" indent="0">
              <a:buNone/>
            </a:pPr>
            <a:endParaRPr lang="en-US" dirty="0"/>
          </a:p>
          <a:p>
            <a:endParaRPr lang="en-US" dirty="0"/>
          </a:p>
        </p:txBody>
      </p:sp>
      <p:pic>
        <p:nvPicPr>
          <p:cNvPr id="8" name="Picture 7">
            <a:extLst>
              <a:ext uri="{FF2B5EF4-FFF2-40B4-BE49-F238E27FC236}">
                <a16:creationId xmlns="" xmlns:a16="http://schemas.microsoft.com/office/drawing/2014/main" id="{9C440E99-05AF-4A65-B474-113716865D3A}"/>
              </a:ext>
            </a:extLst>
          </p:cNvPr>
          <p:cNvPicPr>
            <a:picLocks noChangeAspect="1"/>
          </p:cNvPicPr>
          <p:nvPr/>
        </p:nvPicPr>
        <p:blipFill>
          <a:blip r:embed="rId3"/>
          <a:stretch>
            <a:fillRect/>
          </a:stretch>
        </p:blipFill>
        <p:spPr>
          <a:xfrm>
            <a:off x="1719743" y="3347207"/>
            <a:ext cx="8825218" cy="2810311"/>
          </a:xfrm>
          <a:prstGeom prst="rect">
            <a:avLst/>
          </a:prstGeom>
        </p:spPr>
      </p:pic>
    </p:spTree>
    <p:extLst>
      <p:ext uri="{BB962C8B-B14F-4D97-AF65-F5344CB8AC3E}">
        <p14:creationId xmlns:p14="http://schemas.microsoft.com/office/powerpoint/2010/main" val="289533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BF75B1-3B36-4EF6-8E03-60D24C4DF8BF}"/>
              </a:ext>
            </a:extLst>
          </p:cNvPr>
          <p:cNvSpPr>
            <a:spLocks noGrp="1"/>
          </p:cNvSpPr>
          <p:nvPr>
            <p:ph type="title"/>
          </p:nvPr>
        </p:nvSpPr>
        <p:spPr/>
        <p:txBody>
          <a:bodyPr>
            <a:normAutofit/>
          </a:bodyPr>
          <a:lstStyle/>
          <a:p>
            <a:pPr algn="ctr"/>
            <a:r>
              <a:rPr lang="en-US" sz="2800" b="1" dirty="0">
                <a:effectLst/>
                <a:latin typeface="Garamond" panose="02020404030301010803" pitchFamily="18" charset="0"/>
                <a:ea typeface="Calibri" panose="020F0502020204030204" pitchFamily="34" charset="0"/>
                <a:cs typeface="Times New Roman" panose="02020603050405020304" pitchFamily="18" charset="0"/>
              </a:rPr>
              <a:t>Cumulative Impact of Sequential</a:t>
            </a:r>
            <a:br>
              <a:rPr lang="en-US" sz="2800" b="1" dirty="0">
                <a:effectLst/>
                <a:latin typeface="Garamond" panose="02020404030301010803" pitchFamily="18" charset="0"/>
                <a:ea typeface="Calibri" panose="020F0502020204030204" pitchFamily="34" charset="0"/>
                <a:cs typeface="Times New Roman" panose="02020603050405020304" pitchFamily="18" charset="0"/>
              </a:rPr>
            </a:br>
            <a:r>
              <a:rPr lang="en-US" sz="2800" b="1" dirty="0">
                <a:effectLst/>
                <a:latin typeface="Garamond" panose="02020404030301010803" pitchFamily="18" charset="0"/>
                <a:ea typeface="Calibri" panose="020F0502020204030204" pitchFamily="34" charset="0"/>
                <a:cs typeface="Times New Roman" panose="02020603050405020304" pitchFamily="18" charset="0"/>
              </a:rPr>
              <a:t>Inflation INDEX</a:t>
            </a:r>
            <a:br>
              <a:rPr lang="en-US" sz="2800" b="1" dirty="0">
                <a:effectLst/>
                <a:latin typeface="Garamond" panose="02020404030301010803" pitchFamily="18" charset="0"/>
                <a:ea typeface="Calibri" panose="020F0502020204030204" pitchFamily="34" charset="0"/>
                <a:cs typeface="Times New Roman" panose="02020603050405020304" pitchFamily="18" charset="0"/>
              </a:rPr>
            </a:br>
            <a:r>
              <a:rPr lang="en-US" sz="2800" b="1" dirty="0">
                <a:effectLst/>
                <a:latin typeface="Garamond" panose="02020404030301010803" pitchFamily="18" charset="0"/>
                <a:ea typeface="Calibri" panose="020F0502020204030204" pitchFamily="34" charset="0"/>
                <a:cs typeface="Times New Roman" panose="02020603050405020304" pitchFamily="18" charset="0"/>
              </a:rPr>
              <a:t>Reimbursement Cuts</a:t>
            </a:r>
            <a:endParaRPr lang="en-US" sz="2800" dirty="0"/>
          </a:p>
        </p:txBody>
      </p:sp>
      <p:sp>
        <p:nvSpPr>
          <p:cNvPr id="3" name="Content Placeholder 2">
            <a:extLst>
              <a:ext uri="{FF2B5EF4-FFF2-40B4-BE49-F238E27FC236}">
                <a16:creationId xmlns="" xmlns:a16="http://schemas.microsoft.com/office/drawing/2014/main" id="{3A11E61A-2C80-4E20-A301-14FAF039C0B3}"/>
              </a:ext>
            </a:extLst>
          </p:cNvPr>
          <p:cNvSpPr>
            <a:spLocks noGrp="1"/>
          </p:cNvSpPr>
          <p:nvPr>
            <p:ph idx="1"/>
          </p:nvPr>
        </p:nvSpPr>
        <p:spPr/>
        <p:txBody>
          <a:bodyPr>
            <a:normAutofit fontScale="85000" lnSpcReduction="10000"/>
          </a:bodyPr>
          <a:lstStyle/>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Reductions and elimination of the required index were driven by the budget process and Medicaid’s seemingly endless efforts to find ways to reduce reimbursement.</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Nursing homes have not been treated like “partners” but as “cost-centers” to be cut.</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These sequential cuts in required reimbursement increases (1.0%/year rather than the average 2.5% CMS Index) have resulted in $250,000,000 in reduced reimbursement to nursing homes over the last 10 years - $50 million dollars last year alone.</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The unfunded mandate that is the Minimum Staffing Statute will effectively double this shortfall to a combined $100 million/year.</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This is not sustainable.</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Facilities have closed, and more will be forced out of business – disrupting the lives of hundreds of residents, families, and staff members.</a:t>
            </a:r>
          </a:p>
          <a:p>
            <a:pPr marL="742950" marR="0" lvl="1" indent="-285750">
              <a:lnSpc>
                <a:spcPct val="107000"/>
              </a:lnSpc>
              <a:spcBef>
                <a:spcPts val="0"/>
              </a:spcBef>
              <a:spcAft>
                <a:spcPts val="80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More locally owned and operated nursing homes will be sold to larger corporations with more efficiency and resources.</a:t>
            </a:r>
            <a:endParaRPr lang="en-US" dirty="0"/>
          </a:p>
        </p:txBody>
      </p:sp>
    </p:spTree>
    <p:extLst>
      <p:ext uri="{BB962C8B-B14F-4D97-AF65-F5344CB8AC3E}">
        <p14:creationId xmlns:p14="http://schemas.microsoft.com/office/powerpoint/2010/main" val="115392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63B705-4678-4849-B885-B4095AF6B115}"/>
              </a:ext>
            </a:extLst>
          </p:cNvPr>
          <p:cNvSpPr>
            <a:spLocks noGrp="1"/>
          </p:cNvSpPr>
          <p:nvPr>
            <p:ph type="title"/>
          </p:nvPr>
        </p:nvSpPr>
        <p:spPr/>
        <p:txBody>
          <a:bodyPr>
            <a:normAutofit/>
          </a:bodyPr>
          <a:lstStyle/>
          <a:p>
            <a:pPr algn="ctr"/>
            <a:r>
              <a:rPr lang="en-US" sz="3100" b="1" dirty="0">
                <a:effectLst/>
                <a:latin typeface="Garamond" panose="02020404030301010803" pitchFamily="18" charset="0"/>
                <a:ea typeface="Calibri" panose="020F0502020204030204" pitchFamily="34" charset="0"/>
                <a:cs typeface="Times New Roman" panose="02020603050405020304" pitchFamily="18" charset="0"/>
              </a:rPr>
              <a:t>EOHHS Non-Compliance with Rate Review (Re-Base) </a:t>
            </a:r>
            <a:r>
              <a:rPr lang="en-US" sz="3100" b="1" dirty="0">
                <a:latin typeface="Garamond" panose="02020404030301010803" pitchFamily="18" charset="0"/>
                <a:ea typeface="Calibri" panose="020F0502020204030204" pitchFamily="34" charset="0"/>
                <a:cs typeface="Times New Roman" panose="02020603050405020304" pitchFamily="18" charset="0"/>
              </a:rPr>
              <a:t>since FY 2016 through present</a:t>
            </a:r>
            <a:endParaRPr lang="en-US" dirty="0"/>
          </a:p>
        </p:txBody>
      </p:sp>
      <p:sp>
        <p:nvSpPr>
          <p:cNvPr id="3" name="Content Placeholder 2">
            <a:extLst>
              <a:ext uri="{FF2B5EF4-FFF2-40B4-BE49-F238E27FC236}">
                <a16:creationId xmlns="" xmlns:a16="http://schemas.microsoft.com/office/drawing/2014/main" id="{C0259670-683B-47C1-9323-F0CE3D4A1843}"/>
              </a:ext>
            </a:extLst>
          </p:cNvPr>
          <p:cNvSpPr>
            <a:spLocks noGrp="1"/>
          </p:cNvSpPr>
          <p:nvPr>
            <p:ph idx="1"/>
          </p:nvPr>
        </p:nvSpPr>
        <p:spPr>
          <a:xfrm>
            <a:off x="1202919" y="2919368"/>
            <a:ext cx="9784080" cy="3298551"/>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2400" dirty="0">
                <a:effectLst/>
                <a:latin typeface="Garamond" panose="02020404030301010803" pitchFamily="18" charset="0"/>
                <a:ea typeface="Calibri" panose="020F0502020204030204" pitchFamily="34" charset="0"/>
                <a:cs typeface="Times New Roman" panose="02020603050405020304" pitchFamily="18" charset="0"/>
              </a:rPr>
              <a:t>EOHHS/Medicaid has ignored the rate review provisions of the Statute establishing the Price-Based System and the Principles of Reimbursement</a:t>
            </a:r>
          </a:p>
          <a:p>
            <a:pPr marL="742950" marR="0" lvl="1" indent="-285750">
              <a:lnSpc>
                <a:spcPct val="107000"/>
              </a:lnSpc>
              <a:spcBef>
                <a:spcPts val="0"/>
              </a:spcBef>
              <a:spcAft>
                <a:spcPts val="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Rate reviews in 2016, 2019 and 2022 have never been completed, to the best of our knowledge.</a:t>
            </a:r>
          </a:p>
          <a:p>
            <a:pPr marL="742950" marR="0" lvl="1" indent="-285750">
              <a:lnSpc>
                <a:spcPct val="107000"/>
              </a:lnSpc>
              <a:spcBef>
                <a:spcPts val="0"/>
              </a:spcBef>
              <a:spcAft>
                <a:spcPts val="800"/>
              </a:spcAft>
              <a:buFont typeface="Courier New" panose="02070309020205020404" pitchFamily="49" charset="0"/>
              <a:buChar char="o"/>
            </a:pPr>
            <a:r>
              <a:rPr lang="en-US" sz="2400" dirty="0">
                <a:effectLst/>
                <a:latin typeface="Garamond" panose="02020404030301010803" pitchFamily="18" charset="0"/>
                <a:ea typeface="Calibri" panose="020F0502020204030204" pitchFamily="34" charset="0"/>
                <a:cs typeface="Times New Roman" panose="02020603050405020304" pitchFamily="18" charset="0"/>
              </a:rPr>
              <a:t>Base rates have never been updated since 2013 -using 2011 actual audited costs.</a:t>
            </a:r>
          </a:p>
          <a:p>
            <a:endParaRPr lang="en-US" dirty="0"/>
          </a:p>
        </p:txBody>
      </p:sp>
    </p:spTree>
    <p:extLst>
      <p:ext uri="{BB962C8B-B14F-4D97-AF65-F5344CB8AC3E}">
        <p14:creationId xmlns:p14="http://schemas.microsoft.com/office/powerpoint/2010/main" val="4001380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475745-8D02-400A-B143-E0C0FC620A46}"/>
              </a:ext>
            </a:extLst>
          </p:cNvPr>
          <p:cNvSpPr>
            <a:spLocks noGrp="1"/>
          </p:cNvSpPr>
          <p:nvPr>
            <p:ph type="title"/>
          </p:nvPr>
        </p:nvSpPr>
        <p:spPr/>
        <p:txBody>
          <a:bodyPr>
            <a:noAutofit/>
          </a:bodyPr>
          <a:lstStyle/>
          <a:p>
            <a:pPr marL="0" marR="0" algn="ctr">
              <a:lnSpc>
                <a:spcPct val="107000"/>
              </a:lnSpc>
              <a:spcBef>
                <a:spcPts val="0"/>
              </a:spcBef>
              <a:spcAft>
                <a:spcPts val="800"/>
              </a:spcAft>
            </a:pPr>
            <a:r>
              <a:rPr lang="en-US" sz="2800" b="1" dirty="0">
                <a:effectLst/>
                <a:latin typeface="Garamond" panose="02020404030301010803" pitchFamily="18" charset="0"/>
                <a:ea typeface="Calibri" panose="020F0502020204030204" pitchFamily="34" charset="0"/>
                <a:cs typeface="Times New Roman" panose="02020603050405020304" pitchFamily="18" charset="0"/>
              </a:rPr>
              <a:t>Impact of Covid-19 on Nursing Homes</a:t>
            </a:r>
            <a:r>
              <a:rPr lang="en-US" sz="2800" dirty="0">
                <a:effectLst/>
                <a:latin typeface="Garamond" panose="02020404030301010803" pitchFamily="18" charset="0"/>
                <a:ea typeface="Calibri" panose="020F0502020204030204" pitchFamily="34" charset="0"/>
                <a:cs typeface="Times New Roman" panose="02020603050405020304" pitchFamily="18" charset="0"/>
              </a:rPr>
              <a:t/>
            </a:r>
            <a:br>
              <a:rPr lang="en-US" sz="2800" dirty="0">
                <a:effectLst/>
                <a:latin typeface="Garamond" panose="02020404030301010803" pitchFamily="18" charset="0"/>
                <a:ea typeface="Calibri" panose="020F0502020204030204" pitchFamily="34" charset="0"/>
                <a:cs typeface="Times New Roman" panose="02020603050405020304" pitchFamily="18" charset="0"/>
              </a:rPr>
            </a:br>
            <a:r>
              <a:rPr lang="en-US" sz="2800" b="1" dirty="0">
                <a:effectLst/>
                <a:latin typeface="Garamond" panose="02020404030301010803" pitchFamily="18" charset="0"/>
                <a:ea typeface="Calibri" panose="020F0502020204030204" pitchFamily="34" charset="0"/>
                <a:cs typeface="Times New Roman" panose="02020603050405020304" pitchFamily="18" charset="0"/>
              </a:rPr>
              <a:t>Residents/Occupancy</a:t>
            </a:r>
            <a:r>
              <a:rPr lang="en-US" sz="2800" b="1" dirty="0">
                <a:latin typeface="Garamond" panose="02020404030301010803" pitchFamily="18" charset="0"/>
                <a:ea typeface="Calibri" panose="020F0502020204030204" pitchFamily="34" charset="0"/>
                <a:cs typeface="Times New Roman" panose="02020603050405020304" pitchFamily="18" charset="0"/>
              </a:rPr>
              <a:t> &amp; Medicaid Expense</a:t>
            </a:r>
            <a:endParaRPr lang="en-US" sz="2800" dirty="0">
              <a:latin typeface="Garamond" panose="02020404030301010803" pitchFamily="18" charset="0"/>
            </a:endParaRPr>
          </a:p>
        </p:txBody>
      </p:sp>
      <p:sp>
        <p:nvSpPr>
          <p:cNvPr id="3" name="Content Placeholder 2">
            <a:extLst>
              <a:ext uri="{FF2B5EF4-FFF2-40B4-BE49-F238E27FC236}">
                <a16:creationId xmlns="" xmlns:a16="http://schemas.microsoft.com/office/drawing/2014/main" id="{307BF4DF-3264-4BE2-985D-35A2BCA68FD0}"/>
              </a:ext>
            </a:extLst>
          </p:cNvPr>
          <p:cNvSpPr>
            <a:spLocks noGrp="1"/>
          </p:cNvSpPr>
          <p:nvPr>
            <p:ph idx="1"/>
          </p:nvPr>
        </p:nvSpPr>
        <p:spPr/>
        <p:txBody>
          <a:bodyPr>
            <a:normAutofit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Nursing homes were the epicenter of the initial Covid-19 pandemic.</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Total RI nursing home resident deaths since the start of the pandemic is 1,110</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Nursing homes currently in a much better place for this latest wave of the pandemic</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Highest vaccination rate of Nursing Home Staff in the country at 99.3%</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Third highest vaccination rate of Nursing Home Residents in the country at 94.42%</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Pre-COVID-19 nursing home occupancy was about 90%</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The lowest occupancy was January 2021 when homes were at 70%</a:t>
            </a:r>
          </a:p>
          <a:p>
            <a:pPr marL="742950" marR="0" lvl="1" indent="-285750">
              <a:lnSpc>
                <a:spcPct val="107000"/>
              </a:lnSpc>
              <a:spcBef>
                <a:spcPts val="0"/>
              </a:spcBef>
              <a:spcAft>
                <a:spcPts val="0"/>
              </a:spcAft>
              <a:buFont typeface="Courier New" panose="02070309020205020404" pitchFamily="49" charset="0"/>
              <a:buChar char="o"/>
            </a:pPr>
            <a:r>
              <a:rPr lang="en-US" dirty="0">
                <a:effectLst/>
                <a:latin typeface="Garamond" panose="02020404030301010803" pitchFamily="18" charset="0"/>
                <a:ea typeface="Calibri" panose="020F0502020204030204" pitchFamily="34" charset="0"/>
                <a:cs typeface="Times New Roman" panose="02020603050405020304" pitchFamily="18" charset="0"/>
              </a:rPr>
              <a:t>Currently, occupancy has recovered to 78.5%</a:t>
            </a:r>
            <a:endParaRPr lang="en-US" sz="2000" dirty="0">
              <a:effectLst/>
              <a:latin typeface="Garamond" panose="02020404030301010803"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Garamond" panose="02020404030301010803" pitchFamily="18" charset="0"/>
                <a:ea typeface="Calibri" panose="020F0502020204030204" pitchFamily="34" charset="0"/>
                <a:cs typeface="Times New Roman" panose="02020603050405020304" pitchFamily="18" charset="0"/>
              </a:rPr>
              <a:t>RI Medicaid Spend on Nursing Homes was approximately $76 Million less than appropriated in FY20 and FY21</a:t>
            </a:r>
          </a:p>
          <a:p>
            <a:pPr marL="342900" marR="0" lvl="0" indent="-342900">
              <a:lnSpc>
                <a:spcPct val="107000"/>
              </a:lnSpc>
              <a:spcBef>
                <a:spcPts val="0"/>
              </a:spcBef>
              <a:spcAft>
                <a:spcPts val="800"/>
              </a:spcAft>
              <a:buFont typeface="Symbol" panose="05050102010706020507" pitchFamily="18" charset="2"/>
              <a:buChar char=""/>
            </a:pPr>
            <a:r>
              <a:rPr lang="en-US" sz="2000" dirty="0">
                <a:latin typeface="Garamond" panose="02020404030301010803" pitchFamily="18" charset="0"/>
                <a:ea typeface="Calibri" panose="020F0502020204030204" pitchFamily="34" charset="0"/>
                <a:cs typeface="Times New Roman" panose="02020603050405020304" pitchFamily="18" charset="0"/>
              </a:rPr>
              <a:t>RIHCA feels strongly that that</a:t>
            </a:r>
            <a:r>
              <a:rPr lang="en-US" sz="2000" dirty="0">
                <a:effectLst/>
                <a:latin typeface="Garamond" panose="02020404030301010803" pitchFamily="18" charset="0"/>
                <a:ea typeface="Calibri" panose="020F0502020204030204" pitchFamily="34" charset="0"/>
                <a:cs typeface="Times New Roman" panose="02020603050405020304" pitchFamily="18" charset="0"/>
              </a:rPr>
              <a:t> $76 Million needs to be redirected to nursing homes to enhance Workforce Stabilization Efforts – to retain and recruit workers and to shore up the nursing homes over the next 2 years</a:t>
            </a:r>
          </a:p>
          <a:p>
            <a:endParaRPr lang="en-US" dirty="0"/>
          </a:p>
        </p:txBody>
      </p:sp>
    </p:spTree>
    <p:extLst>
      <p:ext uri="{BB962C8B-B14F-4D97-AF65-F5344CB8AC3E}">
        <p14:creationId xmlns:p14="http://schemas.microsoft.com/office/powerpoint/2010/main" val="12211922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55C5703CAC0F04EA7CEE0850DFB5A60" ma:contentTypeVersion="" ma:contentTypeDescription="Create a new document." ma:contentTypeScope="" ma:versionID="10fdbec4ed1bcda1ba2215bdc38d3419">
  <xsd:schema xmlns:xsd="http://www.w3.org/2001/XMLSchema" xmlns:xs="http://www.w3.org/2001/XMLSchema" xmlns:p="http://schemas.microsoft.com/office/2006/metadata/properties" targetNamespace="http://schemas.microsoft.com/office/2006/metadata/properties" ma:root="true" ma:fieldsID="8051ad49ee3a4811ed0efdd12919ad9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662A5AA-9117-46AB-A890-0F29F4BBC14F}"/>
</file>

<file path=customXml/itemProps2.xml><?xml version="1.0" encoding="utf-8"?>
<ds:datastoreItem xmlns:ds="http://schemas.openxmlformats.org/officeDocument/2006/customXml" ds:itemID="{8DA6B224-8D9E-497D-A30A-AE9415D618F8}"/>
</file>

<file path=customXml/itemProps3.xml><?xml version="1.0" encoding="utf-8"?>
<ds:datastoreItem xmlns:ds="http://schemas.openxmlformats.org/officeDocument/2006/customXml" ds:itemID="{F33B34B9-9525-4A58-B5CE-FDF6EFA91458}"/>
</file>

<file path=docProps/app.xml><?xml version="1.0" encoding="utf-8"?>
<Properties xmlns="http://schemas.openxmlformats.org/officeDocument/2006/extended-properties" xmlns:vt="http://schemas.openxmlformats.org/officeDocument/2006/docPropsVTypes">
  <Template>Banded</Template>
  <TotalTime>270</TotalTime>
  <Words>1442</Words>
  <Application>Microsoft Office PowerPoint</Application>
  <PresentationFormat>Widescreen</PresentationFormat>
  <Paragraphs>113</Paragraphs>
  <Slides>14</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Calibri</vt:lpstr>
      <vt:lpstr>Corbel</vt:lpstr>
      <vt:lpstr>Courier New</vt:lpstr>
      <vt:lpstr>Garamond</vt:lpstr>
      <vt:lpstr>Symbol</vt:lpstr>
      <vt:lpstr>Times New Roman</vt:lpstr>
      <vt:lpstr>Wingdings</vt:lpstr>
      <vt:lpstr>Banded</vt:lpstr>
      <vt:lpstr>PowerPoint Presentation</vt:lpstr>
      <vt:lpstr>EOHHS</vt:lpstr>
      <vt:lpstr>EOHHS (Continued)</vt:lpstr>
      <vt:lpstr>RIHCA’s Perspective on EOHHS</vt:lpstr>
      <vt:lpstr>RIHCA’s Perspective on EOHHS (Continued)</vt:lpstr>
      <vt:lpstr>RIHCA’s Perspective on EOHHS (Continued)</vt:lpstr>
      <vt:lpstr>Cumulative Impact of Sequential Inflation INDEX Reimbursement Cuts</vt:lpstr>
      <vt:lpstr>EOHHS Non-Compliance with Rate Review (Re-Base) since FY 2016 through present</vt:lpstr>
      <vt:lpstr>Impact of Covid-19 on Nursing Homes Residents/Occupancy &amp; Medicaid Expense</vt:lpstr>
      <vt:lpstr>Impact of Covid-19 on Nursing Homes Staffing Crisis</vt:lpstr>
      <vt:lpstr>Previous Covid-19 Relief Funding for RI Nursing Homes</vt:lpstr>
      <vt:lpstr>RIHCA’s Proposals for EOHHS to Make Effective Changes</vt:lpstr>
      <vt:lpstr>RIHCA – Additional Areas of Concern re: EOHHS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Jana Damm</dc:creator>
  <cp:lastModifiedBy>Molly McCloskey</cp:lastModifiedBy>
  <cp:revision>6</cp:revision>
  <cp:lastPrinted>2022-02-16T16:17:36Z</cp:lastPrinted>
  <dcterms:created xsi:type="dcterms:W3CDTF">2021-11-21T21:49:41Z</dcterms:created>
  <dcterms:modified xsi:type="dcterms:W3CDTF">2022-02-16T16:17:41Z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0x010100755C5703CAC0F04EA7CEE0850DFB5A60</vt:lpwstr>
  </property>
</Properties>
</file>